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9" r:id="rId3"/>
    <p:sldId id="319" r:id="rId4"/>
    <p:sldId id="310" r:id="rId5"/>
    <p:sldId id="308" r:id="rId6"/>
    <p:sldId id="303" r:id="rId7"/>
    <p:sldId id="304" r:id="rId8"/>
    <p:sldId id="305" r:id="rId9"/>
    <p:sldId id="306" r:id="rId10"/>
    <p:sldId id="307" r:id="rId11"/>
    <p:sldId id="309" r:id="rId12"/>
    <p:sldId id="318" r:id="rId13"/>
    <p:sldId id="328" r:id="rId14"/>
    <p:sldId id="337" r:id="rId15"/>
    <p:sldId id="329" r:id="rId16"/>
    <p:sldId id="312" r:id="rId17"/>
    <p:sldId id="313" r:id="rId18"/>
    <p:sldId id="367" r:id="rId19"/>
    <p:sldId id="368" r:id="rId20"/>
    <p:sldId id="316" r:id="rId21"/>
    <p:sldId id="341" r:id="rId22"/>
    <p:sldId id="342" r:id="rId23"/>
    <p:sldId id="343" r:id="rId24"/>
    <p:sldId id="345" r:id="rId25"/>
    <p:sldId id="347" r:id="rId26"/>
    <p:sldId id="344" r:id="rId27"/>
    <p:sldId id="348" r:id="rId28"/>
    <p:sldId id="362" r:id="rId29"/>
    <p:sldId id="351" r:id="rId30"/>
    <p:sldId id="350" r:id="rId31"/>
    <p:sldId id="349" r:id="rId32"/>
    <p:sldId id="352" r:id="rId33"/>
    <p:sldId id="346" r:id="rId34"/>
    <p:sldId id="317" r:id="rId35"/>
    <p:sldId id="320" r:id="rId36"/>
    <p:sldId id="331" r:id="rId37"/>
    <p:sldId id="321" r:id="rId38"/>
    <p:sldId id="322" r:id="rId39"/>
    <p:sldId id="323" r:id="rId40"/>
    <p:sldId id="324" r:id="rId41"/>
    <p:sldId id="359" r:id="rId42"/>
    <p:sldId id="325" r:id="rId43"/>
    <p:sldId id="332" r:id="rId44"/>
    <p:sldId id="353" r:id="rId45"/>
    <p:sldId id="333" r:id="rId46"/>
    <p:sldId id="360" r:id="rId47"/>
    <p:sldId id="354" r:id="rId48"/>
    <p:sldId id="364" r:id="rId49"/>
    <p:sldId id="363" r:id="rId50"/>
    <p:sldId id="365" r:id="rId51"/>
    <p:sldId id="366" r:id="rId52"/>
    <p:sldId id="357" r:id="rId53"/>
    <p:sldId id="327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45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4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1016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71158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832837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15313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88824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798216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574036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296115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559131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376005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3795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4DE87-B7BE-45AC-A6D6-E2C18CCF6949}" type="datetimeFigureOut">
              <a:rPr lang="en-NZ" smtClean="0"/>
              <a:t>1/05/2024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D5681-8FD5-44B1-93A6-0FC521F25B57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02908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38400" y="2345624"/>
            <a:ext cx="73152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NZ" sz="4400" b="1" dirty="0" smtClean="0">
                <a:solidFill>
                  <a:srgbClr val="17458F"/>
                </a:solidFill>
              </a:rPr>
              <a:t>Building Better Communities</a:t>
            </a:r>
          </a:p>
          <a:p>
            <a:endParaRPr lang="en-NZ" dirty="0" smtClean="0">
              <a:solidFill>
                <a:srgbClr val="17458F"/>
              </a:solidFill>
            </a:endParaRPr>
          </a:p>
          <a:p>
            <a:r>
              <a:rPr lang="en-NZ" sz="2800" dirty="0" smtClean="0">
                <a:solidFill>
                  <a:srgbClr val="17458F"/>
                </a:solidFill>
              </a:rPr>
              <a:t>Monthly Ongoing Fundraiser For Clubs</a:t>
            </a:r>
          </a:p>
          <a:p>
            <a:r>
              <a:rPr lang="en-NZ" sz="2800" dirty="0" smtClean="0">
                <a:solidFill>
                  <a:srgbClr val="17458F"/>
                </a:solidFill>
              </a:rPr>
              <a:t>	-	Easy Setup</a:t>
            </a:r>
          </a:p>
          <a:p>
            <a:r>
              <a:rPr lang="en-NZ" sz="2800" dirty="0" smtClean="0">
                <a:solidFill>
                  <a:srgbClr val="17458F"/>
                </a:solidFill>
              </a:rPr>
              <a:t>	-	Passive income generator for Clubs</a:t>
            </a:r>
          </a:p>
          <a:p>
            <a:endParaRPr lang="en-NZ" sz="2800" dirty="0" smtClean="0">
              <a:solidFill>
                <a:srgbClr val="17458F"/>
              </a:solidFill>
            </a:endParaRPr>
          </a:p>
          <a:p>
            <a:r>
              <a:rPr lang="en-NZ" sz="2800" dirty="0" smtClean="0">
                <a:solidFill>
                  <a:srgbClr val="17458F"/>
                </a:solidFill>
              </a:rPr>
              <a:t>Brought to you by </a:t>
            </a:r>
            <a:r>
              <a:rPr lang="en-NZ" sz="2800" dirty="0" err="1" smtClean="0">
                <a:solidFill>
                  <a:srgbClr val="17458F"/>
                </a:solidFill>
              </a:rPr>
              <a:t>ROZops</a:t>
            </a:r>
            <a:r>
              <a:rPr lang="en-NZ" sz="2800" dirty="0" smtClean="0">
                <a:solidFill>
                  <a:srgbClr val="17458F"/>
                </a:solidFill>
              </a:rPr>
              <a:t> Limited, Rotary Oceania</a:t>
            </a:r>
          </a:p>
          <a:p>
            <a:endParaRPr lang="en-NZ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5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07621" y="2262356"/>
            <a:ext cx="7315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NZ" sz="4400" b="1" dirty="0" smtClean="0">
                <a:solidFill>
                  <a:srgbClr val="17458F"/>
                </a:solidFill>
              </a:rPr>
              <a:t>Who Are We?</a:t>
            </a:r>
          </a:p>
          <a:p>
            <a:endParaRPr lang="en-NZ" sz="4400" dirty="0">
              <a:solidFill>
                <a:srgbClr val="17458F"/>
              </a:solidFill>
            </a:endParaRPr>
          </a:p>
          <a:p>
            <a:r>
              <a:rPr lang="en-NZ" sz="4400" dirty="0" smtClean="0">
                <a:solidFill>
                  <a:srgbClr val="17458F"/>
                </a:solidFill>
              </a:rPr>
              <a:t>Matthew Sullivan</a:t>
            </a:r>
          </a:p>
          <a:p>
            <a:endParaRPr lang="en-NZ" sz="4400" dirty="0">
              <a:solidFill>
                <a:srgbClr val="17458F"/>
              </a:solidFill>
            </a:endParaRPr>
          </a:p>
          <a:p>
            <a:r>
              <a:rPr lang="en-NZ" sz="4400" dirty="0" smtClean="0">
                <a:solidFill>
                  <a:srgbClr val="17458F"/>
                </a:solidFill>
              </a:rPr>
              <a:t>Gabrielle Sullivan</a:t>
            </a:r>
          </a:p>
        </p:txBody>
      </p:sp>
      <p:pic>
        <p:nvPicPr>
          <p:cNvPr id="8" name="BB47E730-C369-4CD3-B55F-633DC765089F" descr="IMG_1510.jpg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5968265" y="2181497"/>
            <a:ext cx="5120640" cy="384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88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07621" y="2262356"/>
            <a:ext cx="7315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NZ" sz="4400" b="1" dirty="0" smtClean="0">
                <a:solidFill>
                  <a:srgbClr val="17458F"/>
                </a:solidFill>
              </a:rPr>
              <a:t>Who Are We?</a:t>
            </a:r>
          </a:p>
          <a:p>
            <a:endParaRPr lang="en-NZ" sz="4400" dirty="0">
              <a:solidFill>
                <a:srgbClr val="17458F"/>
              </a:solidFill>
            </a:endParaRPr>
          </a:p>
          <a:p>
            <a:r>
              <a:rPr lang="en-NZ" sz="4400" dirty="0" smtClean="0">
                <a:solidFill>
                  <a:srgbClr val="17458F"/>
                </a:solidFill>
              </a:rPr>
              <a:t>Will Poultney</a:t>
            </a:r>
          </a:p>
          <a:p>
            <a:endParaRPr lang="en-NZ" sz="4400" dirty="0">
              <a:solidFill>
                <a:srgbClr val="17458F"/>
              </a:solidFill>
            </a:endParaRPr>
          </a:p>
          <a:p>
            <a:r>
              <a:rPr lang="en-NZ" sz="4400" dirty="0" smtClean="0">
                <a:solidFill>
                  <a:srgbClr val="17458F"/>
                </a:solidFill>
              </a:rPr>
              <a:t>Paige Sullivan</a:t>
            </a:r>
          </a:p>
        </p:txBody>
      </p:sp>
      <p:pic>
        <p:nvPicPr>
          <p:cNvPr id="1026" name="4D3502B7-9699-40C4-A801-BC04FF7F6DBE" descr="IMG_3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782" y="2175354"/>
            <a:ext cx="3695457" cy="425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71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How did we get here?	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004457"/>
            <a:ext cx="10515600" cy="317250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2017 development of project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2018 purchased lifestyle block with factory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2022 entered SAP agreement with a developer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2023 TRF Fundraising Committee application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2024 SAP unconditional – 81 sections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1 </a:t>
            </a:r>
            <a:r>
              <a:rPr lang="en-NZ" dirty="0">
                <a:solidFill>
                  <a:srgbClr val="17458F"/>
                </a:solidFill>
              </a:rPr>
              <a:t>J</a:t>
            </a:r>
            <a:r>
              <a:rPr lang="en-NZ" dirty="0" smtClean="0">
                <a:solidFill>
                  <a:srgbClr val="17458F"/>
                </a:solidFill>
              </a:rPr>
              <a:t>uly 2025 settle contract and retire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Building Better Communities Project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629607"/>
            <a:ext cx="10515600" cy="2547355"/>
          </a:xfrm>
        </p:spPr>
        <p:txBody>
          <a:bodyPr>
            <a:normAutofit/>
          </a:bodyPr>
          <a:lstStyle/>
          <a:p>
            <a:r>
              <a:rPr lang="en-NZ" dirty="0" smtClean="0">
                <a:solidFill>
                  <a:srgbClr val="17458F"/>
                </a:solidFill>
              </a:rPr>
              <a:t>Rotary Oceania (ROZops Ltd) partnered with Bradfields Limited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Product is a Sustainable Plant Based Air Freshener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Fragrance infused wooden beads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Corn Starch (PLA) sachet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2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Fragrant Sachets Promotion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86223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A business agrees to sell 32 sachets per month with all money going to the local Rotary Club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Multiple x 20 businesses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Clubs build relationships with 20 businesses in their community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Clubs create a passive income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2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Project Goals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Raise funds for Clubs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Raise Funds for Districts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Increase the presence and knowledge of Rotary in Communities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Attract new members into Rotary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66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The Product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48471"/>
            <a:ext cx="10515600" cy="3489649"/>
          </a:xfrm>
        </p:spPr>
        <p:txBody>
          <a:bodyPr>
            <a:normAutofit/>
          </a:bodyPr>
          <a:lstStyle/>
          <a:p>
            <a:r>
              <a:rPr lang="en-NZ" dirty="0" smtClean="0">
                <a:solidFill>
                  <a:srgbClr val="17458F"/>
                </a:solidFill>
              </a:rPr>
              <a:t>Long lasting sustainable plant based air freshener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Wooden beads, </a:t>
            </a:r>
            <a:r>
              <a:rPr lang="en-NZ" dirty="0">
                <a:solidFill>
                  <a:srgbClr val="17458F"/>
                </a:solidFill>
              </a:rPr>
              <a:t>c</a:t>
            </a:r>
            <a:r>
              <a:rPr lang="en-NZ" dirty="0" smtClean="0">
                <a:solidFill>
                  <a:srgbClr val="17458F"/>
                </a:solidFill>
              </a:rPr>
              <a:t>orn starch (PLA) and fragrance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Sold to businesses in 16 piece CTU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Air fresheners are packaged in Bradfields branded packaging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RI has given Bradfields permission to market their product to clubs without any reference to Rotary or the Rotary Marks on their packaging.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7737" y="1829999"/>
            <a:ext cx="3315163" cy="25911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9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Project Partners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3032546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KPMG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DHL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Evolution Creative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First Page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Creative IT Web Solutions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Sarah Liu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Business Commitment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547355"/>
          </a:xfrm>
        </p:spPr>
        <p:txBody>
          <a:bodyPr>
            <a:normAutofit fontScale="92500" lnSpcReduction="10000"/>
          </a:bodyPr>
          <a:lstStyle/>
          <a:p>
            <a:r>
              <a:rPr lang="en-NZ" dirty="0" smtClean="0">
                <a:solidFill>
                  <a:srgbClr val="17458F"/>
                </a:solidFill>
              </a:rPr>
              <a:t>Ability to sell one sachet per day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Give all of the </a:t>
            </a:r>
            <a:r>
              <a:rPr lang="en-NZ" smtClean="0">
                <a:solidFill>
                  <a:srgbClr val="17458F"/>
                </a:solidFill>
              </a:rPr>
              <a:t>sale </a:t>
            </a:r>
            <a:r>
              <a:rPr lang="en-NZ" smtClean="0">
                <a:solidFill>
                  <a:srgbClr val="17458F"/>
                </a:solidFill>
              </a:rPr>
              <a:t>proceeds </a:t>
            </a:r>
            <a:r>
              <a:rPr lang="en-NZ" dirty="0" smtClean="0">
                <a:solidFill>
                  <a:srgbClr val="17458F"/>
                </a:solidFill>
              </a:rPr>
              <a:t>to the Rotary Club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Commitment to support the project for 1 year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Placement of the project sticker in a prominent position in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Clubs will regularly post a list of businesses supporting the project on Social Media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6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Advertising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65991" y="3276892"/>
            <a:ext cx="6644951" cy="2547355"/>
          </a:xfrm>
        </p:spPr>
        <p:txBody>
          <a:bodyPr>
            <a:normAutofit/>
          </a:bodyPr>
          <a:lstStyle/>
          <a:p>
            <a:r>
              <a:rPr lang="en-NZ" dirty="0" smtClean="0">
                <a:solidFill>
                  <a:srgbClr val="17458F"/>
                </a:solidFill>
              </a:rPr>
              <a:t>The project sticker identifies </a:t>
            </a:r>
            <a:r>
              <a:rPr lang="en-NZ" smtClean="0">
                <a:solidFill>
                  <a:srgbClr val="17458F"/>
                </a:solidFill>
              </a:rPr>
              <a:t>the </a:t>
            </a:r>
            <a:r>
              <a:rPr lang="en-NZ" smtClean="0">
                <a:solidFill>
                  <a:srgbClr val="17458F"/>
                </a:solidFill>
              </a:rPr>
              <a:t>business</a:t>
            </a:r>
            <a:endParaRPr lang="en-NZ" dirty="0" smtClean="0">
              <a:solidFill>
                <a:srgbClr val="17458F"/>
              </a:solidFill>
            </a:endParaRP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Being involved in the project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Making no money from each sale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Demonstrating that they care about their community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6334" y="2178461"/>
            <a:ext cx="2286561" cy="439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38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Advertising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355873"/>
            <a:ext cx="4965441" cy="2547355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Header Card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Full Rotary branding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Rotary message on the inside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Rotary values, etc. on the back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Changes every three months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3761" y="2541222"/>
            <a:ext cx="1653888" cy="40543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4645" y="2541222"/>
            <a:ext cx="1670731" cy="404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7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09703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Advertising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35266"/>
            <a:ext cx="5340178" cy="2547355"/>
          </a:xfrm>
        </p:spPr>
        <p:txBody>
          <a:bodyPr>
            <a:normAutofit/>
          </a:bodyPr>
          <a:lstStyle/>
          <a:p>
            <a:r>
              <a:rPr lang="en-NZ" b="1" dirty="0" smtClean="0">
                <a:solidFill>
                  <a:srgbClr val="17458F"/>
                </a:solidFill>
              </a:rPr>
              <a:t>Counter Top Unit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16 sachets per unit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Rotary advertising on the sides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428" y="2572484"/>
            <a:ext cx="2310164" cy="39632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638" y="4659586"/>
            <a:ext cx="5362832" cy="208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22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8948" y="0"/>
            <a:ext cx="2798479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202" y="0"/>
            <a:ext cx="2807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3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Advertising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9257522" cy="2995223"/>
          </a:xfrm>
        </p:spPr>
        <p:txBody>
          <a:bodyPr>
            <a:normAutofit fontScale="92500" lnSpcReduction="20000"/>
          </a:bodyPr>
          <a:lstStyle/>
          <a:p>
            <a:r>
              <a:rPr lang="en-NZ" b="1" dirty="0" smtClean="0">
                <a:solidFill>
                  <a:srgbClr val="17458F"/>
                </a:solidFill>
              </a:rPr>
              <a:t>Social Media Campaign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Nationwide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Monthly and on-going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Focus	</a:t>
            </a:r>
          </a:p>
          <a:p>
            <a:pPr lvl="3"/>
            <a:r>
              <a:rPr lang="en-NZ" sz="2800" dirty="0" smtClean="0">
                <a:solidFill>
                  <a:srgbClr val="17458F"/>
                </a:solidFill>
              </a:rPr>
              <a:t>The Businesses</a:t>
            </a:r>
          </a:p>
          <a:p>
            <a:pPr lvl="3"/>
            <a:r>
              <a:rPr lang="en-NZ" sz="2800" smtClean="0">
                <a:solidFill>
                  <a:srgbClr val="17458F"/>
                </a:solidFill>
              </a:rPr>
              <a:t>Rotary</a:t>
            </a:r>
          </a:p>
          <a:p>
            <a:pPr lvl="3"/>
            <a:r>
              <a:rPr lang="en-NZ" sz="2800" smtClean="0">
                <a:solidFill>
                  <a:srgbClr val="17458F"/>
                </a:solidFill>
              </a:rPr>
              <a:t>Attracting new members</a:t>
            </a:r>
            <a:endParaRPr lang="en-NZ" sz="2800" dirty="0" smtClean="0">
              <a:solidFill>
                <a:srgbClr val="17458F"/>
              </a:solidFill>
            </a:endParaRPr>
          </a:p>
          <a:p>
            <a:pPr lvl="3"/>
            <a:r>
              <a:rPr lang="en-NZ" sz="2800" dirty="0" smtClean="0">
                <a:solidFill>
                  <a:srgbClr val="17458F"/>
                </a:solidFill>
              </a:rPr>
              <a:t>The Product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10" name="Picture 2" descr="https://upload.wikimedia.org/wikipedia/commons/thumb/b/b8/2021_Facebook_icon.svg/800px-2021_Facebook_icon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670" y="3276892"/>
            <a:ext cx="2042659" cy="204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ile:Instagram logo 2016.svg - Wikimedia Comm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872" y="3268210"/>
            <a:ext cx="2042659" cy="204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76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Fundraising Figures - Clubs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3079199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Sale price $8.00 </a:t>
            </a:r>
            <a:r>
              <a:rPr lang="en-NZ" dirty="0" err="1" smtClean="0">
                <a:solidFill>
                  <a:srgbClr val="17458F"/>
                </a:solidFill>
              </a:rPr>
              <a:t>incl</a:t>
            </a:r>
            <a:r>
              <a:rPr lang="en-NZ" dirty="0" smtClean="0">
                <a:solidFill>
                  <a:srgbClr val="17458F"/>
                </a:solidFill>
              </a:rPr>
              <a:t> GST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Cost Price $4.31 </a:t>
            </a:r>
            <a:r>
              <a:rPr lang="en-NZ" dirty="0" err="1" smtClean="0">
                <a:solidFill>
                  <a:srgbClr val="17458F"/>
                </a:solidFill>
              </a:rPr>
              <a:t>incl</a:t>
            </a:r>
            <a:r>
              <a:rPr lang="en-NZ" dirty="0" smtClean="0">
                <a:solidFill>
                  <a:srgbClr val="17458F"/>
                </a:solidFill>
              </a:rPr>
              <a:t> GST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Each business purchases 2 x 16 piece CTU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Total sales per month = 640 sachets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Profit per month = (8.00-4.31)*640 = $2,361.60 </a:t>
            </a:r>
            <a:r>
              <a:rPr lang="en-NZ" dirty="0" err="1" smtClean="0">
                <a:solidFill>
                  <a:srgbClr val="17458F"/>
                </a:solidFill>
              </a:rPr>
              <a:t>incl</a:t>
            </a:r>
            <a:r>
              <a:rPr lang="en-NZ" dirty="0" smtClean="0">
                <a:solidFill>
                  <a:srgbClr val="17458F"/>
                </a:solidFill>
              </a:rPr>
              <a:t> GST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Profit per year = 2,361.60*12 = $28,339.20 </a:t>
            </a:r>
            <a:r>
              <a:rPr lang="en-NZ" dirty="0" err="1" smtClean="0">
                <a:solidFill>
                  <a:srgbClr val="17458F"/>
                </a:solidFill>
              </a:rPr>
              <a:t>incl</a:t>
            </a:r>
            <a:r>
              <a:rPr lang="en-NZ" dirty="0" smtClean="0">
                <a:solidFill>
                  <a:srgbClr val="17458F"/>
                </a:solidFill>
              </a:rPr>
              <a:t> GST</a:t>
            </a:r>
          </a:p>
          <a:p>
            <a:endParaRPr lang="en-NZ" dirty="0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dirty="0" smtClean="0">
              <a:solidFill>
                <a:srgbClr val="17458F"/>
              </a:solidFill>
            </a:endParaRP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05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Fundraising Figures - Districts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Voluntary Royalty payment by Bradfields to Rotary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$0.92 </a:t>
            </a:r>
            <a:r>
              <a:rPr lang="en-NZ" dirty="0" err="1" smtClean="0">
                <a:solidFill>
                  <a:srgbClr val="17458F"/>
                </a:solidFill>
              </a:rPr>
              <a:t>incl</a:t>
            </a:r>
            <a:r>
              <a:rPr lang="en-NZ" dirty="0" smtClean="0">
                <a:solidFill>
                  <a:srgbClr val="17458F"/>
                </a:solidFill>
              </a:rPr>
              <a:t> GST per sold sachet paid to Rotary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50% paid to Districts if 95% of Clubs involved in project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25% paid to Districts if less than 95% of Clubs involved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Balance is paid </a:t>
            </a:r>
            <a:r>
              <a:rPr lang="en-NZ" smtClean="0">
                <a:solidFill>
                  <a:srgbClr val="17458F"/>
                </a:solidFill>
              </a:rPr>
              <a:t>to </a:t>
            </a:r>
            <a:r>
              <a:rPr lang="en-NZ" smtClean="0">
                <a:solidFill>
                  <a:srgbClr val="17458F"/>
                </a:solidFill>
              </a:rPr>
              <a:t>ROZops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6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Fundraising </a:t>
            </a:r>
            <a:r>
              <a:rPr lang="en-NZ" b="1" smtClean="0">
                <a:solidFill>
                  <a:srgbClr val="17458F"/>
                </a:solidFill>
              </a:rPr>
              <a:t>Figures </a:t>
            </a:r>
            <a:r>
              <a:rPr lang="en-NZ" b="1" smtClean="0">
                <a:solidFill>
                  <a:srgbClr val="17458F"/>
                </a:solidFill>
              </a:rPr>
              <a:t>– Districts excl GST</a:t>
            </a:r>
            <a:endParaRPr lang="en-NZ" b="1" dirty="0">
              <a:solidFill>
                <a:srgbClr val="17458F"/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975888"/>
              </p:ext>
            </p:extLst>
          </p:nvPr>
        </p:nvGraphicFramePr>
        <p:xfrm>
          <a:off x="838200" y="3644177"/>
          <a:ext cx="8763000" cy="2866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0500"/>
                <a:gridCol w="1460500"/>
                <a:gridCol w="1460500"/>
                <a:gridCol w="1460500"/>
                <a:gridCol w="1460500"/>
                <a:gridCol w="1460500"/>
              </a:tblGrid>
              <a:tr h="641927">
                <a:tc>
                  <a:txBody>
                    <a:bodyPr/>
                    <a:lstStyle/>
                    <a:p>
                      <a:r>
                        <a:rPr lang="en-NZ" dirty="0" smtClean="0"/>
                        <a:t>District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dirty="0" smtClean="0"/>
                        <a:t># of Clubs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dirty="0" smtClean="0"/>
                        <a:t>$ @ 50% ($0.46)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dirty="0" smtClean="0"/>
                        <a:t>&lt; 95%</a:t>
                      </a:r>
                      <a:r>
                        <a:rPr lang="en-NZ" baseline="0" dirty="0" smtClean="0"/>
                        <a:t> of Clubs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dirty="0" smtClean="0"/>
                        <a:t>$ @ 25% ($0.23)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dirty="0" smtClean="0"/>
                        <a:t>$ Difference</a:t>
                      </a:r>
                      <a:endParaRPr lang="en-N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NZ" dirty="0" smtClean="0"/>
                        <a:t>9910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52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</a:t>
                      </a:r>
                      <a:r>
                        <a:rPr lang="en-NZ" smtClean="0"/>
                        <a:t>183,705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48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$84,787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$98,918</a:t>
                      </a:r>
                      <a:endParaRPr lang="en-N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NZ" dirty="0" smtClean="0"/>
                        <a:t>9920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61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$215,500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57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$100,684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$114,816</a:t>
                      </a:r>
                      <a:endParaRPr lang="en-N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NZ" dirty="0" smtClean="0"/>
                        <a:t>9930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56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$197,836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52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$91,852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$105,984</a:t>
                      </a:r>
                      <a:endParaRPr lang="en-N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NZ" dirty="0" smtClean="0"/>
                        <a:t>9940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40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</a:t>
                      </a:r>
                      <a:r>
                        <a:rPr lang="en-NZ" smtClean="0"/>
                        <a:t>141,312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37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$65,356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$75,956</a:t>
                      </a:r>
                      <a:endParaRPr lang="en-N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NZ" dirty="0" smtClean="0"/>
                        <a:t>9999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63 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</a:t>
                      </a:r>
                      <a:r>
                        <a:rPr lang="en-NZ" smtClean="0"/>
                        <a:t>222,566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</a:t>
                      </a:r>
                      <a:r>
                        <a:rPr lang="en-NZ" smtClean="0"/>
                        <a:t>104,217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smtClean="0"/>
                        <a:t>$118,349</a:t>
                      </a:r>
                      <a:endParaRPr lang="en-N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NZ" dirty="0" err="1" smtClean="0"/>
                        <a:t>ROZops</a:t>
                      </a:r>
                      <a:endParaRPr lang="en-N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b="1" smtClean="0"/>
                        <a:t>272</a:t>
                      </a:r>
                      <a:endParaRPr lang="en-N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b="1" smtClean="0"/>
                        <a:t>$960,921</a:t>
                      </a:r>
                      <a:endParaRPr lang="en-N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b="1" smtClean="0"/>
                        <a:t>253</a:t>
                      </a:r>
                      <a:endParaRPr lang="en-N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b="1" smtClean="0"/>
                        <a:t>$1,474,944</a:t>
                      </a:r>
                      <a:endParaRPr lang="en-NZ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NZ" b="1" smtClean="0"/>
                        <a:t>$514,023</a:t>
                      </a:r>
                      <a:endParaRPr lang="en-NZ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sp>
        <p:nvSpPr>
          <p:cNvPr id="7" name="Content Placeholder 6"/>
          <p:cNvSpPr txBox="1">
            <a:spLocks/>
          </p:cNvSpPr>
          <p:nvPr/>
        </p:nvSpPr>
        <p:spPr>
          <a:xfrm>
            <a:off x="838200" y="3103926"/>
            <a:ext cx="10515600" cy="520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smtClean="0">
                <a:solidFill>
                  <a:srgbClr val="17458F"/>
                </a:solidFill>
              </a:rPr>
              <a:t>272 Clubs @ 640 sachets @ $0.92 * 12 = $1,921,843 each year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18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Product Ordering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612668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One order and one delivery per month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Monthly standing order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Each shipper contains 20 CTU’s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Minimum order = 1 x shipper</a:t>
            </a: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8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How to Order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3"/>
            <a:ext cx="10515600" cy="2900070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Bradfields website – Product advertisement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Access to ordering portal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 users per Club – President and Treasurer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Ability to have standing order and one off orders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Notification given before the order cut-off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17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In</a:t>
            </a:r>
            <a:endParaRPr lang="en-NZ" b="1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7270" y="1930854"/>
            <a:ext cx="3820058" cy="475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86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up</a:t>
            </a:r>
            <a:endParaRPr lang="en-NZ" b="1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861" y="1355374"/>
            <a:ext cx="5725324" cy="539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7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up</a:t>
            </a:r>
            <a:endParaRPr lang="en-NZ" b="1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011" y="884991"/>
            <a:ext cx="5744377" cy="597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8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Up – Club Details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303960"/>
            <a:ext cx="3649824" cy="1763486"/>
          </a:xfrm>
        </p:spPr>
        <p:txBody>
          <a:bodyPr>
            <a:normAutofit/>
          </a:bodyPr>
          <a:lstStyle/>
          <a:p>
            <a:pPr lvl="1"/>
            <a:r>
              <a:rPr lang="en-NZ" smtClean="0">
                <a:solidFill>
                  <a:srgbClr val="17458F"/>
                </a:solidFill>
              </a:rPr>
              <a:t>Club Name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RI Club ID: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Club Type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Club Tax Number</a:t>
            </a:r>
            <a:endParaRPr lang="en-NZ" smtClean="0">
              <a:solidFill>
                <a:srgbClr val="17458F"/>
              </a:solidFill>
            </a:endParaRPr>
          </a:p>
          <a:p>
            <a:pPr lvl="1"/>
            <a:endParaRPr lang="en-NZ" dirty="0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sp>
        <p:nvSpPr>
          <p:cNvPr id="9" name="Content Placeholder 6"/>
          <p:cNvSpPr txBox="1">
            <a:spLocks/>
          </p:cNvSpPr>
          <p:nvPr/>
        </p:nvSpPr>
        <p:spPr>
          <a:xfrm>
            <a:off x="4887686" y="3303960"/>
            <a:ext cx="3649824" cy="17634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NZ" smtClean="0">
                <a:solidFill>
                  <a:srgbClr val="17458F"/>
                </a:solidFill>
              </a:rPr>
              <a:t>Mailing Address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Rotary District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Rotary Zone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Club Email Address</a:t>
            </a:r>
          </a:p>
          <a:p>
            <a:pPr lvl="1"/>
            <a:endParaRPr lang="en-NZ" smtClean="0">
              <a:solidFill>
                <a:srgbClr val="17458F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48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Up – Club Officer Details	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51589" y="3307346"/>
            <a:ext cx="5208037" cy="1726163"/>
          </a:xfrm>
        </p:spPr>
        <p:txBody>
          <a:bodyPr>
            <a:normAutofit/>
          </a:bodyPr>
          <a:lstStyle/>
          <a:p>
            <a:pPr lvl="1"/>
            <a:r>
              <a:rPr lang="en-NZ" smtClean="0">
                <a:solidFill>
                  <a:srgbClr val="17458F"/>
                </a:solidFill>
              </a:rPr>
              <a:t>First Name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Surname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Rotary ID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Email Address</a:t>
            </a:r>
          </a:p>
          <a:p>
            <a:pPr marL="457200" lvl="1" indent="0">
              <a:buNone/>
            </a:pPr>
            <a:endParaRPr lang="en-NZ" dirty="0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sp>
        <p:nvSpPr>
          <p:cNvPr id="9" name="Content Placeholder 6"/>
          <p:cNvSpPr txBox="1">
            <a:spLocks/>
          </p:cNvSpPr>
          <p:nvPr/>
        </p:nvSpPr>
        <p:spPr>
          <a:xfrm>
            <a:off x="5553270" y="3297367"/>
            <a:ext cx="5208037" cy="1726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NZ" smtClean="0">
                <a:solidFill>
                  <a:srgbClr val="17458F"/>
                </a:solidFill>
              </a:rPr>
              <a:t>Phone Number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Signature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Treasurer/President Email Address</a:t>
            </a:r>
          </a:p>
          <a:p>
            <a:pPr lvl="1"/>
            <a:endParaRPr lang="en-NZ" smtClean="0">
              <a:solidFill>
                <a:srgbClr val="17458F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79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79895"/>
            <a:ext cx="12192000" cy="57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7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22107"/>
            <a:ext cx="10515600" cy="1354786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Terms &amp; Conditions	</a:t>
            </a:r>
            <a:endParaRPr lang="en-NZ" b="1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444056"/>
            <a:ext cx="10423789" cy="62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8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258" y="0"/>
            <a:ext cx="7005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77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Up	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8910" y="3367429"/>
            <a:ext cx="4732176" cy="2444620"/>
          </a:xfrm>
        </p:spPr>
        <p:txBody>
          <a:bodyPr>
            <a:normAutofit/>
          </a:bodyPr>
          <a:lstStyle/>
          <a:p>
            <a:r>
              <a:rPr lang="en-NZ" smtClean="0">
                <a:solidFill>
                  <a:srgbClr val="17458F"/>
                </a:solidFill>
              </a:rPr>
              <a:t>Emails Sent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Treasurer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Club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President</a:t>
            </a:r>
            <a:endParaRPr lang="en-NZ" dirty="0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sp>
        <p:nvSpPr>
          <p:cNvPr id="9" name="Content Placeholder 6"/>
          <p:cNvSpPr txBox="1">
            <a:spLocks/>
          </p:cNvSpPr>
          <p:nvPr/>
        </p:nvSpPr>
        <p:spPr>
          <a:xfrm>
            <a:off x="5533053" y="3367429"/>
            <a:ext cx="4732176" cy="24446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smtClean="0">
                <a:solidFill>
                  <a:srgbClr val="17458F"/>
                </a:solidFill>
              </a:rPr>
              <a:t>Treasurer signs in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Completes application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Name, Rotary ID, Phone Number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Signature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Terms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3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Signing Up	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3097860"/>
          </a:xfrm>
        </p:spPr>
        <p:txBody>
          <a:bodyPr>
            <a:normAutofit/>
          </a:bodyPr>
          <a:lstStyle/>
          <a:p>
            <a:r>
              <a:rPr lang="en-NZ" smtClean="0">
                <a:solidFill>
                  <a:srgbClr val="17458F"/>
                </a:solidFill>
              </a:rPr>
              <a:t>Emails sent</a:t>
            </a:r>
          </a:p>
          <a:p>
            <a:r>
              <a:rPr lang="en-NZ" smtClean="0">
                <a:solidFill>
                  <a:srgbClr val="17458F"/>
                </a:solidFill>
              </a:rPr>
              <a:t>Bradfields approve account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Rotary Club ID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President Rotary ID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Treasurer Rotary ID</a:t>
            </a:r>
            <a:endParaRPr lang="en-NZ" dirty="0" smtClean="0">
              <a:solidFill>
                <a:srgbClr val="17458F"/>
              </a:solidFill>
            </a:endParaRPr>
          </a:p>
          <a:p>
            <a:r>
              <a:rPr lang="en-NZ" smtClean="0">
                <a:solidFill>
                  <a:srgbClr val="17458F"/>
                </a:solidFill>
              </a:rPr>
              <a:t>Emails sent</a:t>
            </a:r>
            <a:endParaRPr lang="en-NZ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4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Creating Order	</a:t>
            </a:r>
            <a:endParaRPr lang="en-NZ" b="1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07" y="0"/>
            <a:ext cx="12119385" cy="6858000"/>
          </a:xfrm>
          <a:prstGeom prst="rect">
            <a:avLst/>
          </a:prstGeom>
        </p:spPr>
      </p:pic>
      <p:sp>
        <p:nvSpPr>
          <p:cNvPr id="9" name="Left Arrow 8"/>
          <p:cNvSpPr/>
          <p:nvPr/>
        </p:nvSpPr>
        <p:spPr>
          <a:xfrm>
            <a:off x="7940351" y="709127"/>
            <a:ext cx="1912776" cy="8117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Left Arrow 9"/>
          <p:cNvSpPr/>
          <p:nvPr/>
        </p:nvSpPr>
        <p:spPr>
          <a:xfrm>
            <a:off x="2979576" y="5228221"/>
            <a:ext cx="1912776" cy="8117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5593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Creating Order	</a:t>
            </a:r>
            <a:endParaRPr lang="en-NZ" b="1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39" y="0"/>
            <a:ext cx="11616922" cy="6858000"/>
          </a:xfrm>
          <a:prstGeom prst="rect">
            <a:avLst/>
          </a:prstGeom>
        </p:spPr>
      </p:pic>
      <p:sp>
        <p:nvSpPr>
          <p:cNvPr id="9" name="Left Arrow 8"/>
          <p:cNvSpPr/>
          <p:nvPr/>
        </p:nvSpPr>
        <p:spPr>
          <a:xfrm>
            <a:off x="2043404" y="1698172"/>
            <a:ext cx="1912776" cy="8117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Left Arrow 9"/>
          <p:cNvSpPr/>
          <p:nvPr/>
        </p:nvSpPr>
        <p:spPr>
          <a:xfrm>
            <a:off x="7361853" y="5650593"/>
            <a:ext cx="1912776" cy="8117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21164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Product Ordering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429000"/>
            <a:ext cx="10515600" cy="2612668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One order and one delivery per month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Monthly standing order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Each shipper contains 20 CTU’s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Minimum order = 1 x shipper</a:t>
            </a: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56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Order Placement and Delivery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088433"/>
            <a:ext cx="10515600" cy="3088529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KPMG receive the monthly order info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KPMG place the order with the factory</a:t>
            </a:r>
          </a:p>
          <a:p>
            <a:r>
              <a:rPr lang="en-NZ" smtClean="0">
                <a:solidFill>
                  <a:srgbClr val="17458F"/>
                </a:solidFill>
              </a:rPr>
              <a:t>KPMG </a:t>
            </a:r>
            <a:r>
              <a:rPr lang="en-NZ" smtClean="0">
                <a:solidFill>
                  <a:srgbClr val="17458F"/>
                </a:solidFill>
              </a:rPr>
              <a:t>produce </a:t>
            </a:r>
            <a:r>
              <a:rPr lang="en-NZ" dirty="0" smtClean="0">
                <a:solidFill>
                  <a:srgbClr val="17458F"/>
                </a:solidFill>
              </a:rPr>
              <a:t>the Club invoices and delivery dockets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KPMG pay the invoices and calculate the monthly Royalties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Club produces invoices for each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Rotarian delivers the monthly order and invoice to each business</a:t>
            </a: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25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Unsold Air Fresheners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547355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Rotary Club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Businesses each commit to being involved for 1 year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Club confirms before placing an order that all sachets are sold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Social media advertising will attract businesses wanting to be involved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Collaboration within the District Community Groups 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16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Unsold Air Fresheners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161566"/>
            <a:ext cx="10515600" cy="326732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Participating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Goal is to sell one sachet per day = 32 per month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Product placement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Education of staff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Sticker on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Social media advertising – Club and Rotary Oceania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83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Club Requirements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Preparation of monthly invoice for each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Delivery of product monthly to each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Build a relationship with each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Welcome the businesses into the club 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Hold meetings to celebrate the businesses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3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District Requirements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Opportunity to create passive incomes for both Clubs and Districts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Encourage the Clubs to get involved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Tell the Clubs what the District Royalty will be used </a:t>
            </a:r>
            <a:r>
              <a:rPr lang="en-NZ" dirty="0" smtClean="0">
                <a:solidFill>
                  <a:srgbClr val="17458F"/>
                </a:solidFill>
              </a:rPr>
              <a:t>for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We may need assistance in </a:t>
            </a:r>
            <a:r>
              <a:rPr lang="en-NZ" smtClean="0">
                <a:solidFill>
                  <a:srgbClr val="17458F"/>
                </a:solidFill>
              </a:rPr>
              <a:t>verifying Clubs,Presidents </a:t>
            </a:r>
            <a:r>
              <a:rPr lang="en-NZ" dirty="0" smtClean="0">
                <a:solidFill>
                  <a:srgbClr val="17458F"/>
                </a:solidFill>
              </a:rPr>
              <a:t>and Treasurers</a:t>
            </a:r>
            <a:endParaRPr lang="en-NZ" dirty="0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02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National Distributor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Gabrielle Sullivan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There to assist Clubs in getting setup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Zoom Q and A sessions</a:t>
            </a:r>
          </a:p>
          <a:p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2547355"/>
          </a:xfrm>
        </p:spPr>
        <p:txBody>
          <a:bodyPr>
            <a:normAutofit fontScale="92500" lnSpcReduction="20000"/>
          </a:bodyPr>
          <a:lstStyle/>
          <a:p>
            <a:r>
              <a:rPr lang="en-NZ" smtClean="0">
                <a:solidFill>
                  <a:srgbClr val="17458F"/>
                </a:solidFill>
              </a:rPr>
              <a:t>Project </a:t>
            </a:r>
            <a:r>
              <a:rPr lang="en-NZ">
                <a:solidFill>
                  <a:srgbClr val="17458F"/>
                </a:solidFill>
              </a:rPr>
              <a:t>I</a:t>
            </a:r>
            <a:r>
              <a:rPr lang="en-NZ" smtClean="0">
                <a:solidFill>
                  <a:srgbClr val="17458F"/>
                </a:solidFill>
              </a:rPr>
              <a:t>nformation Booklet</a:t>
            </a:r>
          </a:p>
          <a:p>
            <a:r>
              <a:rPr lang="en-NZ" smtClean="0">
                <a:solidFill>
                  <a:srgbClr val="17458F"/>
                </a:solidFill>
              </a:rPr>
              <a:t>Project Setup Booklet</a:t>
            </a:r>
            <a:endParaRPr lang="en-NZ" dirty="0" smtClean="0">
              <a:solidFill>
                <a:srgbClr val="17458F"/>
              </a:solidFill>
            </a:endParaRPr>
          </a:p>
          <a:p>
            <a:r>
              <a:rPr lang="en-NZ" smtClean="0">
                <a:solidFill>
                  <a:srgbClr val="17458F"/>
                </a:solidFill>
              </a:rPr>
              <a:t>Safety Data Sheets</a:t>
            </a:r>
          </a:p>
          <a:p>
            <a:r>
              <a:rPr lang="en-NZ" smtClean="0">
                <a:solidFill>
                  <a:srgbClr val="17458F"/>
                </a:solidFill>
              </a:rPr>
              <a:t>Presentation Pack</a:t>
            </a:r>
            <a:endParaRPr lang="en-NZ" smtClean="0">
              <a:solidFill>
                <a:srgbClr val="17458F"/>
              </a:solidFill>
            </a:endParaRPr>
          </a:p>
          <a:p>
            <a:r>
              <a:rPr lang="en-NZ" smtClean="0">
                <a:solidFill>
                  <a:srgbClr val="17458F"/>
                </a:solidFill>
              </a:rPr>
              <a:t>Available </a:t>
            </a:r>
            <a:r>
              <a:rPr lang="en-NZ" dirty="0" smtClean="0">
                <a:solidFill>
                  <a:srgbClr val="17458F"/>
                </a:solidFill>
              </a:rPr>
              <a:t>to anyone off Bradfields website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Full transparency between Rotary and Communities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2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811" y="80495"/>
            <a:ext cx="6468378" cy="669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3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3172505"/>
          </a:xfrm>
        </p:spPr>
        <p:txBody>
          <a:bodyPr>
            <a:normAutofit/>
          </a:bodyPr>
          <a:lstStyle/>
          <a:p>
            <a:r>
              <a:rPr lang="en-NZ" b="1" dirty="0" smtClean="0">
                <a:solidFill>
                  <a:srgbClr val="17458F"/>
                </a:solidFill>
              </a:rPr>
              <a:t>Club Setup and Business Identification Worksheet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Paint by numbers system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Mental attitude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Community and business identification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Pre-approach questions to ask before adding to the list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List of businesses to approach worksheet</a:t>
            </a: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8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900070"/>
          </a:xfrm>
        </p:spPr>
        <p:txBody>
          <a:bodyPr>
            <a:normAutofit/>
          </a:bodyPr>
          <a:lstStyle/>
          <a:p>
            <a:r>
              <a:rPr lang="en-NZ" b="1" dirty="0" smtClean="0">
                <a:solidFill>
                  <a:srgbClr val="17458F"/>
                </a:solidFill>
              </a:rPr>
              <a:t>Club Setup and Business Identification Worksheet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How to approach a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Appointment script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The appointment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Presentation items</a:t>
            </a: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67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2900070"/>
          </a:xfrm>
        </p:spPr>
        <p:txBody>
          <a:bodyPr>
            <a:normAutofit/>
          </a:bodyPr>
          <a:lstStyle/>
          <a:p>
            <a:r>
              <a:rPr lang="en-NZ" b="1" dirty="0" smtClean="0">
                <a:solidFill>
                  <a:srgbClr val="17458F"/>
                </a:solidFill>
              </a:rPr>
              <a:t>Club Setup and Business Identification Worksheet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How to approach a business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Appointment script</a:t>
            </a:r>
          </a:p>
          <a:p>
            <a:r>
              <a:rPr lang="en-NZ" smtClean="0">
                <a:solidFill>
                  <a:srgbClr val="17458F"/>
                </a:solidFill>
              </a:rPr>
              <a:t>The </a:t>
            </a:r>
            <a:r>
              <a:rPr lang="en-NZ" smtClean="0">
                <a:solidFill>
                  <a:srgbClr val="17458F"/>
                </a:solidFill>
              </a:rPr>
              <a:t>appointment and the follow-up</a:t>
            </a:r>
            <a:endParaRPr lang="en-NZ" dirty="0" smtClean="0">
              <a:solidFill>
                <a:srgbClr val="17458F"/>
              </a:solidFill>
            </a:endParaRPr>
          </a:p>
          <a:p>
            <a:r>
              <a:rPr lang="en-NZ" dirty="0" smtClean="0">
                <a:solidFill>
                  <a:srgbClr val="17458F"/>
                </a:solidFill>
              </a:rPr>
              <a:t>Presentation items</a:t>
            </a: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08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3172505"/>
          </a:xfrm>
        </p:spPr>
        <p:txBody>
          <a:bodyPr>
            <a:normAutofit/>
          </a:bodyPr>
          <a:lstStyle/>
          <a:p>
            <a:r>
              <a:rPr lang="en-NZ" b="1" smtClean="0">
                <a:solidFill>
                  <a:srgbClr val="17458F"/>
                </a:solidFill>
              </a:rPr>
              <a:t>Presentation Items</a:t>
            </a:r>
            <a:endParaRPr lang="en-NZ" b="1" dirty="0" smtClean="0">
              <a:solidFill>
                <a:srgbClr val="17458F"/>
              </a:solidFill>
            </a:endParaRPr>
          </a:p>
          <a:p>
            <a:r>
              <a:rPr lang="en-NZ" smtClean="0">
                <a:solidFill>
                  <a:srgbClr val="17458F"/>
                </a:solidFill>
              </a:rPr>
              <a:t>Cover Sheet</a:t>
            </a:r>
          </a:p>
          <a:p>
            <a:r>
              <a:rPr lang="en-NZ" smtClean="0">
                <a:solidFill>
                  <a:srgbClr val="17458F"/>
                </a:solidFill>
              </a:rPr>
              <a:t>Letter</a:t>
            </a:r>
          </a:p>
          <a:p>
            <a:r>
              <a:rPr lang="en-NZ" smtClean="0">
                <a:solidFill>
                  <a:srgbClr val="17458F"/>
                </a:solidFill>
              </a:rPr>
              <a:t>Project overview</a:t>
            </a:r>
          </a:p>
          <a:p>
            <a:r>
              <a:rPr lang="en-NZ" smtClean="0">
                <a:solidFill>
                  <a:srgbClr val="17458F"/>
                </a:solidFill>
              </a:rPr>
              <a:t>Club Credit Application Form</a:t>
            </a:r>
            <a:endParaRPr lang="en-NZ" dirty="0" smtClean="0">
              <a:solidFill>
                <a:srgbClr val="17458F"/>
              </a:solidFill>
            </a:endParaRPr>
          </a:p>
          <a:p>
            <a:r>
              <a:rPr lang="en-NZ" smtClean="0">
                <a:solidFill>
                  <a:srgbClr val="17458F"/>
                </a:solidFill>
              </a:rPr>
              <a:t>Order Form</a:t>
            </a:r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45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Additional Resources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76892"/>
            <a:ext cx="10515600" cy="3172505"/>
          </a:xfrm>
        </p:spPr>
        <p:txBody>
          <a:bodyPr>
            <a:normAutofit/>
          </a:bodyPr>
          <a:lstStyle/>
          <a:p>
            <a:r>
              <a:rPr lang="en-NZ" smtClean="0">
                <a:solidFill>
                  <a:srgbClr val="17458F"/>
                </a:solidFill>
              </a:rPr>
              <a:t>The </a:t>
            </a:r>
            <a:r>
              <a:rPr lang="en-NZ" dirty="0" smtClean="0">
                <a:solidFill>
                  <a:srgbClr val="17458F"/>
                </a:solidFill>
              </a:rPr>
              <a:t>follow-up procedure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Project Checklist</a:t>
            </a: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6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What’s Next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297367"/>
            <a:ext cx="10515600" cy="3172505"/>
          </a:xfrm>
        </p:spPr>
        <p:txBody>
          <a:bodyPr>
            <a:normAutofit/>
          </a:bodyPr>
          <a:lstStyle/>
          <a:p>
            <a:r>
              <a:rPr lang="en-NZ" b="1" smtClean="0">
                <a:solidFill>
                  <a:srgbClr val="17458F"/>
                </a:solidFill>
              </a:rPr>
              <a:t>Website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Testing is nearly completed on the Club Ordering System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Building the front end is underway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Workbook is being formatted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ROZops will be notified</a:t>
            </a:r>
            <a:endParaRPr lang="en-NZ" dirty="0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41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What’s Next - Clubs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481193"/>
            <a:ext cx="4956110" cy="3172505"/>
          </a:xfrm>
        </p:spPr>
        <p:txBody>
          <a:bodyPr>
            <a:normAutofit/>
          </a:bodyPr>
          <a:lstStyle/>
          <a:p>
            <a:pPr lvl="1"/>
            <a:r>
              <a:rPr lang="en-NZ" smtClean="0">
                <a:solidFill>
                  <a:srgbClr val="17458F"/>
                </a:solidFill>
              </a:rPr>
              <a:t>Start building your teams</a:t>
            </a:r>
          </a:p>
          <a:p>
            <a:pPr lvl="2"/>
            <a:r>
              <a:rPr lang="en-NZ" smtClean="0">
                <a:solidFill>
                  <a:srgbClr val="17458F"/>
                </a:solidFill>
              </a:rPr>
              <a:t>Project Leader</a:t>
            </a:r>
          </a:p>
          <a:p>
            <a:pPr lvl="2"/>
            <a:r>
              <a:rPr lang="en-NZ" smtClean="0">
                <a:solidFill>
                  <a:srgbClr val="17458F"/>
                </a:solidFill>
              </a:rPr>
              <a:t>Specialists</a:t>
            </a:r>
          </a:p>
          <a:p>
            <a:pPr lvl="2"/>
            <a:r>
              <a:rPr lang="en-NZ" smtClean="0">
                <a:solidFill>
                  <a:srgbClr val="17458F"/>
                </a:solidFill>
              </a:rPr>
              <a:t>Business Liaison Members </a:t>
            </a:r>
            <a:endParaRPr lang="en-NZ" smtClean="0">
              <a:solidFill>
                <a:srgbClr val="17458F"/>
              </a:solidFill>
            </a:endParaRP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sp>
        <p:nvSpPr>
          <p:cNvPr id="9" name="Content Placeholder 6"/>
          <p:cNvSpPr txBox="1">
            <a:spLocks/>
          </p:cNvSpPr>
          <p:nvPr/>
        </p:nvSpPr>
        <p:spPr>
          <a:xfrm>
            <a:off x="5794310" y="3297367"/>
            <a:ext cx="4956110" cy="3172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NZ" u="sng" smtClean="0">
                <a:solidFill>
                  <a:srgbClr val="17458F"/>
                </a:solidFill>
              </a:rPr>
              <a:t>Specialists</a:t>
            </a:r>
            <a:endParaRPr lang="en-NZ" u="sng">
              <a:solidFill>
                <a:srgbClr val="17458F"/>
              </a:solidFill>
            </a:endParaRPr>
          </a:p>
          <a:p>
            <a:pPr lvl="1"/>
            <a:r>
              <a:rPr lang="en-NZ">
                <a:solidFill>
                  <a:srgbClr val="17458F"/>
                </a:solidFill>
              </a:rPr>
              <a:t>Business Identification</a:t>
            </a:r>
          </a:p>
          <a:p>
            <a:pPr lvl="1"/>
            <a:r>
              <a:rPr lang="en-NZ">
                <a:solidFill>
                  <a:srgbClr val="17458F"/>
                </a:solidFill>
              </a:rPr>
              <a:t>Phone </a:t>
            </a:r>
            <a:r>
              <a:rPr lang="en-NZ" smtClean="0">
                <a:solidFill>
                  <a:srgbClr val="17458F"/>
                </a:solidFill>
              </a:rPr>
              <a:t>Calls</a:t>
            </a:r>
          </a:p>
          <a:p>
            <a:pPr lvl="2"/>
            <a:r>
              <a:rPr lang="en-NZ" smtClean="0">
                <a:solidFill>
                  <a:srgbClr val="17458F"/>
                </a:solidFill>
              </a:rPr>
              <a:t>Making appointments</a:t>
            </a:r>
            <a:endParaRPr lang="en-NZ">
              <a:solidFill>
                <a:srgbClr val="17458F"/>
              </a:solidFill>
            </a:endParaRPr>
          </a:p>
          <a:p>
            <a:pPr lvl="1"/>
            <a:r>
              <a:rPr lang="en-NZ">
                <a:solidFill>
                  <a:srgbClr val="17458F"/>
                </a:solidFill>
              </a:rPr>
              <a:t>Presentation </a:t>
            </a:r>
            <a:r>
              <a:rPr lang="en-NZ">
                <a:solidFill>
                  <a:srgbClr val="17458F"/>
                </a:solidFill>
              </a:rPr>
              <a:t>pack </a:t>
            </a:r>
            <a:r>
              <a:rPr lang="en-NZ" smtClean="0">
                <a:solidFill>
                  <a:srgbClr val="17458F"/>
                </a:solidFill>
              </a:rPr>
              <a:t>preparation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Attending appointments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Following up</a:t>
            </a:r>
            <a:endParaRPr lang="en-NZ">
              <a:solidFill>
                <a:srgbClr val="17458F"/>
              </a:solidFill>
            </a:endParaRPr>
          </a:p>
          <a:p>
            <a:pPr marL="1371600" lvl="3" indent="0">
              <a:buNone/>
            </a:pPr>
            <a:endParaRPr lang="en-NZ" smtClean="0">
              <a:solidFill>
                <a:srgbClr val="17458F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NZ" b="1" smtClean="0">
              <a:solidFill>
                <a:srgbClr val="17458F"/>
              </a:solidFill>
            </a:endParaRPr>
          </a:p>
          <a:p>
            <a:endParaRPr lang="en-NZ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84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What’s Next - Bradfields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004457"/>
            <a:ext cx="10515600" cy="3172505"/>
          </a:xfrm>
        </p:spPr>
        <p:txBody>
          <a:bodyPr>
            <a:normAutofit fontScale="92500" lnSpcReduction="20000"/>
          </a:bodyPr>
          <a:lstStyle/>
          <a:p>
            <a:r>
              <a:rPr lang="en-NZ" smtClean="0">
                <a:solidFill>
                  <a:srgbClr val="17458F"/>
                </a:solidFill>
              </a:rPr>
              <a:t>Get system tested</a:t>
            </a:r>
          </a:p>
          <a:p>
            <a:r>
              <a:rPr lang="en-NZ" smtClean="0">
                <a:solidFill>
                  <a:srgbClr val="17458F"/>
                </a:solidFill>
              </a:rPr>
              <a:t>Website front end</a:t>
            </a:r>
          </a:p>
          <a:p>
            <a:r>
              <a:rPr lang="en-NZ" smtClean="0">
                <a:solidFill>
                  <a:srgbClr val="17458F"/>
                </a:solidFill>
              </a:rPr>
              <a:t>Workbook completed</a:t>
            </a:r>
          </a:p>
          <a:p>
            <a:r>
              <a:rPr lang="en-NZ" smtClean="0">
                <a:solidFill>
                  <a:srgbClr val="17458F"/>
                </a:solidFill>
              </a:rPr>
              <a:t>Advertising planned</a:t>
            </a:r>
            <a:endParaRPr lang="en-NZ" smtClean="0">
              <a:solidFill>
                <a:srgbClr val="17458F"/>
              </a:solidFill>
            </a:endParaRPr>
          </a:p>
          <a:p>
            <a:r>
              <a:rPr lang="en-NZ" smtClean="0">
                <a:solidFill>
                  <a:srgbClr val="17458F"/>
                </a:solidFill>
              </a:rPr>
              <a:t>Visit China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Meet with Sarah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Help with setup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Establish quality</a:t>
            </a: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03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What’s Next – New Zealand Rotary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641968"/>
            <a:ext cx="10515600" cy="3172505"/>
          </a:xfrm>
        </p:spPr>
        <p:txBody>
          <a:bodyPr>
            <a:normAutofit/>
          </a:bodyPr>
          <a:lstStyle/>
          <a:p>
            <a:r>
              <a:rPr lang="en-NZ" b="1" smtClean="0">
                <a:solidFill>
                  <a:srgbClr val="17458F"/>
                </a:solidFill>
              </a:rPr>
              <a:t>First Order Placement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New Zealand is the first country</a:t>
            </a:r>
          </a:p>
          <a:p>
            <a:pPr lvl="2"/>
            <a:r>
              <a:rPr lang="en-NZ">
                <a:solidFill>
                  <a:srgbClr val="17458F"/>
                </a:solidFill>
              </a:rPr>
              <a:t>Minimum order	45,000 sachets = 71 clubs @ 640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After first order arrives it will be a monthly cycle</a:t>
            </a:r>
          </a:p>
          <a:p>
            <a:pPr lvl="1"/>
            <a:r>
              <a:rPr lang="en-NZ" smtClean="0">
                <a:solidFill>
                  <a:srgbClr val="17458F"/>
                </a:solidFill>
              </a:rPr>
              <a:t>Advertising starts when the first order arrives</a:t>
            </a:r>
          </a:p>
          <a:p>
            <a:pPr lvl="2"/>
            <a:r>
              <a:rPr lang="en-NZ" smtClean="0">
                <a:solidFill>
                  <a:srgbClr val="17458F"/>
                </a:solidFill>
              </a:rPr>
              <a:t>45,000 * $0.25 = $11,250 placement cost.</a:t>
            </a: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02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smtClean="0">
                <a:solidFill>
                  <a:srgbClr val="17458F"/>
                </a:solidFill>
              </a:rPr>
              <a:t>What’s Next – 1 July 2025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641968"/>
            <a:ext cx="10515600" cy="3172505"/>
          </a:xfrm>
        </p:spPr>
        <p:txBody>
          <a:bodyPr>
            <a:normAutofit/>
          </a:bodyPr>
          <a:lstStyle/>
          <a:p>
            <a:r>
              <a:rPr lang="en-NZ" b="1" smtClean="0">
                <a:solidFill>
                  <a:srgbClr val="17458F"/>
                </a:solidFill>
              </a:rPr>
              <a:t>Matthew and Gabrielle</a:t>
            </a:r>
          </a:p>
          <a:p>
            <a:pPr lvl="1"/>
            <a:r>
              <a:rPr lang="en-NZ" b="1">
                <a:solidFill>
                  <a:srgbClr val="17458F"/>
                </a:solidFill>
              </a:rPr>
              <a:t>Travel and introduce project to new countries</a:t>
            </a:r>
          </a:p>
          <a:p>
            <a:pPr lvl="1"/>
            <a:r>
              <a:rPr lang="en-NZ" b="1">
                <a:solidFill>
                  <a:srgbClr val="17458F"/>
                </a:solidFill>
              </a:rPr>
              <a:t>62,000 Clubs </a:t>
            </a:r>
          </a:p>
          <a:p>
            <a:pPr marL="457200" lvl="1" indent="0">
              <a:buNone/>
            </a:pPr>
            <a:endParaRPr lang="en-NZ" b="1" smtClean="0">
              <a:solidFill>
                <a:srgbClr val="17458F"/>
              </a:solidFill>
            </a:endParaRPr>
          </a:p>
          <a:p>
            <a:r>
              <a:rPr lang="en-NZ" b="1" smtClean="0">
                <a:solidFill>
                  <a:srgbClr val="17458F"/>
                </a:solidFill>
              </a:rPr>
              <a:t>Paige and Will</a:t>
            </a:r>
          </a:p>
          <a:p>
            <a:pPr lvl="1"/>
            <a:r>
              <a:rPr lang="en-NZ" b="1" smtClean="0">
                <a:solidFill>
                  <a:srgbClr val="17458F"/>
                </a:solidFill>
              </a:rPr>
              <a:t>Take over the day to day running</a:t>
            </a: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  <a:p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06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1951329"/>
            <a:ext cx="10515600" cy="1325563"/>
          </a:xfrm>
        </p:spPr>
        <p:txBody>
          <a:bodyPr/>
          <a:lstStyle/>
          <a:p>
            <a:r>
              <a:rPr lang="en-NZ" b="1" dirty="0" smtClean="0">
                <a:solidFill>
                  <a:srgbClr val="17458F"/>
                </a:solidFill>
              </a:rPr>
              <a:t>Project Goals</a:t>
            </a:r>
            <a:endParaRPr lang="en-NZ" b="1" dirty="0">
              <a:solidFill>
                <a:srgbClr val="17458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3629607"/>
            <a:ext cx="10515600" cy="2547355"/>
          </a:xfrm>
        </p:spPr>
        <p:txBody>
          <a:bodyPr/>
          <a:lstStyle/>
          <a:p>
            <a:r>
              <a:rPr lang="en-NZ" dirty="0" smtClean="0">
                <a:solidFill>
                  <a:srgbClr val="17458F"/>
                </a:solidFill>
              </a:rPr>
              <a:t>Passive income for Rotary Clubs and Districts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Just like Lions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Increased Rotary exposure with in the Districts and communities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New Rotary members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Building Better Communities with Rotary at the centre</a:t>
            </a:r>
          </a:p>
          <a:p>
            <a:pPr marL="457200" lvl="1" indent="0">
              <a:buNone/>
            </a:pP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9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0" y="3629025"/>
            <a:ext cx="10515600" cy="25479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NZ" sz="9600" dirty="0" smtClean="0">
                <a:solidFill>
                  <a:srgbClr val="17458F"/>
                </a:solidFill>
              </a:rPr>
              <a:t>Thank you</a:t>
            </a:r>
            <a:endParaRPr lang="en-NZ" sz="9600" dirty="0">
              <a:solidFill>
                <a:srgbClr val="17458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9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52351</TotalTime>
  <Words>1229</Words>
  <Application>Microsoft Office PowerPoint</Application>
  <PresentationFormat>Widescreen</PresentationFormat>
  <Paragraphs>324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How did we get here? </vt:lpstr>
      <vt:lpstr>Building Better Communities Project</vt:lpstr>
      <vt:lpstr>Fragrant Sachets Promotion</vt:lpstr>
      <vt:lpstr>Project Goals</vt:lpstr>
      <vt:lpstr>The Product</vt:lpstr>
      <vt:lpstr>Project Partners</vt:lpstr>
      <vt:lpstr>Business Commitment</vt:lpstr>
      <vt:lpstr>Advertising</vt:lpstr>
      <vt:lpstr>Advertising</vt:lpstr>
      <vt:lpstr>Advertising</vt:lpstr>
      <vt:lpstr>PowerPoint Presentation</vt:lpstr>
      <vt:lpstr>Advertising</vt:lpstr>
      <vt:lpstr>Fundraising Figures - Clubs</vt:lpstr>
      <vt:lpstr>Fundraising Figures - Districts</vt:lpstr>
      <vt:lpstr>Fundraising Figures – Districts excl GST</vt:lpstr>
      <vt:lpstr>Product Ordering</vt:lpstr>
      <vt:lpstr>How to Order</vt:lpstr>
      <vt:lpstr>Signing In</vt:lpstr>
      <vt:lpstr>Signing up</vt:lpstr>
      <vt:lpstr>Signing up</vt:lpstr>
      <vt:lpstr>Signing Up – Club Details</vt:lpstr>
      <vt:lpstr>Signing Up – Club Officer Details </vt:lpstr>
      <vt:lpstr>PowerPoint Presentation</vt:lpstr>
      <vt:lpstr>Terms &amp; Conditions </vt:lpstr>
      <vt:lpstr>PowerPoint Presentation</vt:lpstr>
      <vt:lpstr>Signing Up </vt:lpstr>
      <vt:lpstr>Signing Up </vt:lpstr>
      <vt:lpstr>Creating Order </vt:lpstr>
      <vt:lpstr>Creating Order </vt:lpstr>
      <vt:lpstr>Product Ordering</vt:lpstr>
      <vt:lpstr>Order Placement and Delivery</vt:lpstr>
      <vt:lpstr>Unsold Air Fresheners</vt:lpstr>
      <vt:lpstr>Unsold Air Fresheners</vt:lpstr>
      <vt:lpstr>Club Requirements</vt:lpstr>
      <vt:lpstr>District Requirements</vt:lpstr>
      <vt:lpstr>Additional Resources</vt:lpstr>
      <vt:lpstr>Additional Resources</vt:lpstr>
      <vt:lpstr>PowerPoint Presentation</vt:lpstr>
      <vt:lpstr>Additional Resources</vt:lpstr>
      <vt:lpstr>Additional Resources</vt:lpstr>
      <vt:lpstr>Additional Resources</vt:lpstr>
      <vt:lpstr>Additional Resources</vt:lpstr>
      <vt:lpstr>Additional Resources</vt:lpstr>
      <vt:lpstr>What’s Next</vt:lpstr>
      <vt:lpstr>What’s Next - Clubs</vt:lpstr>
      <vt:lpstr>What’s Next - Bradfields</vt:lpstr>
      <vt:lpstr>What’s Next – New Zealand Rotary</vt:lpstr>
      <vt:lpstr>What’s Next – 1 July 2025</vt:lpstr>
      <vt:lpstr>Project Goals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Sullivan</dc:creator>
  <cp:lastModifiedBy>Gabrielle Sullivan</cp:lastModifiedBy>
  <cp:revision>50</cp:revision>
  <dcterms:created xsi:type="dcterms:W3CDTF">2024-04-29T23:27:33Z</dcterms:created>
  <dcterms:modified xsi:type="dcterms:W3CDTF">2024-06-05T08:00:16Z</dcterms:modified>
</cp:coreProperties>
</file>