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67" r:id="rId4"/>
    <p:sldId id="259" r:id="rId5"/>
    <p:sldId id="261" r:id="rId6"/>
    <p:sldId id="263" r:id="rId7"/>
    <p:sldId id="265" r:id="rId8"/>
    <p:sldId id="266" r:id="rId9"/>
    <p:sldId id="264" r:id="rId10"/>
    <p:sldId id="269" r:id="rId11"/>
    <p:sldId id="268" r:id="rId12"/>
    <p:sldId id="271" r:id="rId13"/>
    <p:sldId id="272" r:id="rId14"/>
  </p:sldIdLst>
  <p:sldSz cx="12192000" cy="6858000"/>
  <p:notesSz cx="7559675" cy="10691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94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NZ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N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NZ" sz="4400" b="0" strike="noStrike" spc="-1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NZ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N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N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NZ" sz="4400" b="0" strike="noStrike" spc="-1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NZ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NZ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NZ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NZ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NZ" sz="4400" b="0" strike="noStrike" spc="-1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N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r>
              <a:rPr lang="en-NZ" sz="4400" b="0" strike="noStrike" spc="-1">
                <a:latin typeface="Arial"/>
              </a:rPr>
              <a:t>Click to edit the title text format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NZ" sz="3200" b="0" strike="noStrike" spc="-1"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NZ" sz="2800" b="0" strike="noStrike" spc="-1"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NZ" sz="2400" b="0" strike="noStrike" spc="-1"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NZ" sz="2000" b="0" strike="noStrike" spc="-1"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NZ" sz="2000" b="0" strike="noStrike" spc="-1"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NZ" sz="2000" b="0" strike="noStrike" spc="-1"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NZ" sz="2000" b="0" strike="noStrike" spc="-1"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erp.rotaryoceania.zone/helpdesk-form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Operations-manager@rotaryoceania.com" TargetMode="External"/><Relationship Id="rId4" Type="http://schemas.openxmlformats.org/officeDocument/2006/relationships/hyperlink" Target="https://erp.rotaryoceania.zone/shop/project1-dev-donate-projectone-member-dashboard-143#attr=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/>
          <p:nvPr/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9" name="Content Placeholder 2"/>
          <p:cNvSpPr/>
          <p:nvPr/>
        </p:nvSpPr>
        <p:spPr>
          <a:xfrm>
            <a:off x="852000" y="1840464"/>
            <a:ext cx="10514520" cy="495352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108000" algn="ctr">
              <a:spcBef>
                <a:spcPts val="1417"/>
              </a:spcBef>
              <a:buClr>
                <a:srgbClr val="000000"/>
              </a:buClr>
              <a:buSzPct val="45000"/>
            </a:pPr>
            <a:r>
              <a:rPr lang="en-NZ" sz="2800" spc="-1" dirty="0">
                <a:latin typeface="Arial"/>
              </a:rPr>
              <a:t>Project One/</a:t>
            </a:r>
            <a:r>
              <a:rPr lang="en-NZ" sz="2800" spc="-1" dirty="0" err="1">
                <a:latin typeface="Arial"/>
              </a:rPr>
              <a:t>Flectra</a:t>
            </a:r>
            <a:endParaRPr lang="en-NZ" sz="2800" b="0" strike="noStrike" spc="-1" dirty="0">
              <a:latin typeface="Arial"/>
            </a:endParaRPr>
          </a:p>
          <a:p>
            <a:pPr marL="565200" indent="-4572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Arial" panose="020B0604020202020204" pitchFamily="34" charset="0"/>
              <a:buChar char="•"/>
            </a:pPr>
            <a:endParaRPr lang="en-NZ" sz="2800" b="0" strike="noStrike" spc="-1" dirty="0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lang="en-NZ" sz="1200" b="0" strike="noStrike" spc="-1" dirty="0">
              <a:latin typeface="Arial"/>
            </a:endParaRPr>
          </a:p>
        </p:txBody>
      </p:sp>
      <p:pic>
        <p:nvPicPr>
          <p:cNvPr id="40" name="Picture 39"/>
          <p:cNvPicPr/>
          <p:nvPr/>
        </p:nvPicPr>
        <p:blipFill>
          <a:blip r:embed="rId2"/>
          <a:stretch/>
        </p:blipFill>
        <p:spPr>
          <a:xfrm>
            <a:off x="6048000" y="360000"/>
            <a:ext cx="5292000" cy="1440000"/>
          </a:xfrm>
          <a:prstGeom prst="rect">
            <a:avLst/>
          </a:prstGeom>
          <a:ln w="0">
            <a:noFill/>
          </a:ln>
        </p:spPr>
      </p:pic>
      <p:sp>
        <p:nvSpPr>
          <p:cNvPr id="41" name="Rectangle 40"/>
          <p:cNvSpPr/>
          <p:nvPr/>
        </p:nvSpPr>
        <p:spPr>
          <a:xfrm>
            <a:off x="1080000" y="720000"/>
            <a:ext cx="2879640" cy="1080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  <a:buNone/>
            </a:pPr>
            <a:endParaRPr lang="en-NZ" sz="1200" b="0" strike="noStrike" spc="-1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lang="en-NZ" sz="1200" b="0" strike="noStrike" spc="-1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lang="en-NZ" sz="1200" b="0" strike="noStrike" spc="-1">
              <a:latin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E0B05A-8FC9-005A-6E48-5D229CB976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38" y="3429000"/>
            <a:ext cx="11958199" cy="93063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/>
          <p:nvPr/>
        </p:nvPicPr>
        <p:blipFill>
          <a:blip r:embed="rId2"/>
          <a:stretch/>
        </p:blipFill>
        <p:spPr>
          <a:xfrm>
            <a:off x="6900120" y="0"/>
            <a:ext cx="5292000" cy="1440000"/>
          </a:xfrm>
          <a:prstGeom prst="rect">
            <a:avLst/>
          </a:prstGeom>
          <a:ln w="0">
            <a:noFill/>
          </a:ln>
        </p:spPr>
      </p:pic>
      <p:sp>
        <p:nvSpPr>
          <p:cNvPr id="44" name="Title 1"/>
          <p:cNvSpPr/>
          <p:nvPr/>
        </p:nvSpPr>
        <p:spPr>
          <a:xfrm>
            <a:off x="838080" y="369360"/>
            <a:ext cx="10514520" cy="900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en-NZ" sz="2800" b="0" strike="noStrike" spc="-1" dirty="0">
                <a:solidFill>
                  <a:srgbClr val="000000"/>
                </a:solidFill>
                <a:latin typeface="Calibri Light"/>
                <a:ea typeface="DejaVu Sans"/>
              </a:rPr>
              <a:t>REMINDER</a:t>
            </a:r>
            <a:r>
              <a:rPr lang="en-NZ" sz="1400" b="0" strike="noStrike" spc="-1" dirty="0">
                <a:solidFill>
                  <a:srgbClr val="000000"/>
                </a:solidFill>
                <a:latin typeface="Calibri Light"/>
                <a:ea typeface="DejaVu Sans"/>
              </a:rPr>
              <a:t> Why ROZOPS ? – Specific Drivers</a:t>
            </a:r>
            <a:endParaRPr lang="en-NZ" sz="1400" b="0" strike="noStrike" spc="-1" dirty="0">
              <a:latin typeface="Arial"/>
            </a:endParaRPr>
          </a:p>
        </p:txBody>
      </p:sp>
      <p:sp>
        <p:nvSpPr>
          <p:cNvPr id="45" name="Content Placeholder 2"/>
          <p:cNvSpPr/>
          <p:nvPr/>
        </p:nvSpPr>
        <p:spPr>
          <a:xfrm>
            <a:off x="838080" y="1266840"/>
            <a:ext cx="10514520" cy="4908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 fontScale="86000" lnSpcReduction="10000"/>
          </a:bodyPr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NZ" sz="2800" b="0" strike="noStrike" spc="-1" dirty="0" err="1">
                <a:solidFill>
                  <a:srgbClr val="000000"/>
                </a:solidFill>
                <a:latin typeface="Calibri"/>
                <a:ea typeface="DejaVu Sans"/>
              </a:rPr>
              <a:t>Clubrunner</a:t>
            </a:r>
            <a:r>
              <a:rPr lang="en-NZ" sz="28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 - cost, lack of Zone functionality, Events, Club membership, integrations</a:t>
            </a:r>
            <a:endParaRPr lang="en-NZ" sz="2800" b="0" strike="noStrike" spc="-1" dirty="0">
              <a:latin typeface="Arial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NZ" sz="28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Alumni and transfer between programmes</a:t>
            </a:r>
            <a:endParaRPr lang="en-NZ" sz="2800" b="0" strike="noStrike" spc="-1" dirty="0">
              <a:latin typeface="Arial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NZ" sz="28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RI </a:t>
            </a:r>
            <a:r>
              <a:rPr lang="en-NZ" sz="2800" spc="-1" dirty="0">
                <a:solidFill>
                  <a:srgbClr val="000000"/>
                </a:solidFill>
                <a:latin typeface="Calibri"/>
              </a:rPr>
              <a:t>Youth Activity Wellbeing policy(YAWP) </a:t>
            </a:r>
            <a:r>
              <a:rPr lang="en-NZ" sz="28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especially RYE and Police Vetting</a:t>
            </a:r>
            <a:endParaRPr lang="en-NZ" sz="2800" b="0" strike="noStrike" spc="-1" dirty="0">
              <a:latin typeface="Arial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NZ" sz="28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The 2020 Privacy Act</a:t>
            </a:r>
            <a:endParaRPr lang="en-NZ" sz="2800" b="0" strike="noStrike" spc="-1" dirty="0">
              <a:latin typeface="Arial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NZ" sz="28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Public Image</a:t>
            </a:r>
            <a:endParaRPr lang="en-NZ" sz="2800" b="0" strike="noStrike" spc="-1" dirty="0">
              <a:latin typeface="Arial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NZ" sz="28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Rising volunteer effort</a:t>
            </a:r>
            <a:endParaRPr lang="en-NZ" sz="2800" b="0" strike="noStrike" spc="-1" dirty="0">
              <a:latin typeface="Arial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NZ" sz="28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Rotary at the Corporate level – support and development</a:t>
            </a:r>
            <a:endParaRPr lang="en-NZ" sz="2800" b="0" strike="noStrike" spc="-1" dirty="0">
              <a:latin typeface="Arial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NZ" sz="28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Resources for Rotaract</a:t>
            </a:r>
            <a:endParaRPr lang="en-NZ" sz="2800" b="0" strike="noStrike" spc="-1" dirty="0">
              <a:latin typeface="Arial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NZ" sz="28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National Communication </a:t>
            </a:r>
            <a:endParaRPr lang="en-NZ" sz="2800" b="0" strike="noStrike" spc="-1" dirty="0">
              <a:latin typeface="Arial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NZ" sz="28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Central management of other web services through single sign-on</a:t>
            </a:r>
            <a:endParaRPr lang="en-NZ" sz="2800" b="0" strike="noStrike" spc="-1" dirty="0">
              <a:latin typeface="Arial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NZ" sz="28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Managing permissions and access logging to sensitive data - children</a:t>
            </a:r>
            <a:endParaRPr lang="en-NZ" sz="28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buNone/>
            </a:pPr>
            <a:endParaRPr lang="en-NZ" sz="28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itle 10"/>
          <p:cNvSpPr/>
          <p:nvPr/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59" name="Picture 58"/>
          <p:cNvPicPr/>
          <p:nvPr/>
        </p:nvPicPr>
        <p:blipFill>
          <a:blip r:embed="rId2"/>
          <a:stretch/>
        </p:blipFill>
        <p:spPr>
          <a:xfrm>
            <a:off x="6900120" y="0"/>
            <a:ext cx="5292000" cy="1440000"/>
          </a:xfrm>
          <a:prstGeom prst="rect">
            <a:avLst/>
          </a:prstGeom>
          <a:ln w="0">
            <a:noFill/>
          </a:ln>
        </p:spPr>
      </p:pic>
      <p:sp>
        <p:nvSpPr>
          <p:cNvPr id="60" name="TextBox 59"/>
          <p:cNvSpPr txBox="1"/>
          <p:nvPr/>
        </p:nvSpPr>
        <p:spPr>
          <a:xfrm>
            <a:off x="3600000" y="1440000"/>
            <a:ext cx="6120000" cy="6022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>
              <a:buNone/>
            </a:pPr>
            <a:r>
              <a:rPr lang="en-NZ" sz="1800" b="0" strike="noStrike" spc="-1" dirty="0">
                <a:latin typeface="Arial"/>
              </a:rPr>
              <a:t>Modern looking websites that are easy to edit and have full ecommerce capability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1152BD-9472-9A56-BECF-6E49EDC1AE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05" y="2042280"/>
            <a:ext cx="12192000" cy="503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273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itle 3"/>
          <p:cNvSpPr/>
          <p:nvPr/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51" name="Picture 50"/>
          <p:cNvPicPr/>
          <p:nvPr/>
        </p:nvPicPr>
        <p:blipFill>
          <a:blip r:embed="rId2"/>
          <a:stretch/>
        </p:blipFill>
        <p:spPr>
          <a:xfrm>
            <a:off x="6900120" y="0"/>
            <a:ext cx="5292000" cy="1440000"/>
          </a:xfrm>
          <a:prstGeom prst="rect">
            <a:avLst/>
          </a:prstGeom>
          <a:ln w="0">
            <a:noFill/>
          </a:ln>
        </p:spPr>
      </p:pic>
      <p:sp>
        <p:nvSpPr>
          <p:cNvPr id="53" name="TextBox 52"/>
          <p:cNvSpPr txBox="1"/>
          <p:nvPr/>
        </p:nvSpPr>
        <p:spPr>
          <a:xfrm>
            <a:off x="3125340" y="1135620"/>
            <a:ext cx="5940000" cy="858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>
              <a:buNone/>
            </a:pPr>
            <a:r>
              <a:rPr lang="en-NZ" sz="1800" b="0" strike="noStrike" spc="-1" dirty="0">
                <a:latin typeface="Arial"/>
              </a:rPr>
              <a:t>Clubs are already using the system – Onboarding or through the helpdesk for assistance </a:t>
            </a:r>
            <a:r>
              <a:rPr lang="en-NZ" sz="1800" b="0" strike="noStrike" spc="-1" dirty="0" err="1">
                <a:latin typeface="Arial"/>
              </a:rPr>
              <a:t>eg</a:t>
            </a:r>
            <a:r>
              <a:rPr lang="en-NZ" sz="1800" b="0" strike="noStrike" spc="-1" dirty="0">
                <a:latin typeface="Arial"/>
              </a:rPr>
              <a:t> for Insurance.  This is the Projects Module with Followers for each task </a:t>
            </a:r>
          </a:p>
          <a:p>
            <a:pPr algn="ctr">
              <a:buNone/>
            </a:pPr>
            <a:endParaRPr lang="en-NZ" sz="1800" b="0" strike="noStrike" spc="-1" dirty="0">
              <a:latin typeface="Arial"/>
            </a:endParaRPr>
          </a:p>
        </p:txBody>
      </p:sp>
      <p:pic>
        <p:nvPicPr>
          <p:cNvPr id="3" name="Picture 2" descr="Graphical user interface, application, email&#10;&#10;Description automatically generated">
            <a:extLst>
              <a:ext uri="{FF2B5EF4-FFF2-40B4-BE49-F238E27FC236}">
                <a16:creationId xmlns:a16="http://schemas.microsoft.com/office/drawing/2014/main" id="{1FE7DA89-80A9-1E73-FE53-E459B72CA3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8" y="2326629"/>
            <a:ext cx="12192000" cy="416633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AAB4AC2-5BC5-14F3-8FCA-46D43DA83E69}"/>
              </a:ext>
            </a:extLst>
          </p:cNvPr>
          <p:cNvSpPr txBox="1"/>
          <p:nvPr/>
        </p:nvSpPr>
        <p:spPr>
          <a:xfrm>
            <a:off x="390525" y="171450"/>
            <a:ext cx="3381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dirty="0"/>
              <a:t>PROJECTS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itle 10"/>
          <p:cNvSpPr/>
          <p:nvPr/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59" name="Picture 58"/>
          <p:cNvPicPr/>
          <p:nvPr/>
        </p:nvPicPr>
        <p:blipFill>
          <a:blip r:embed="rId2"/>
          <a:stretch/>
        </p:blipFill>
        <p:spPr>
          <a:xfrm>
            <a:off x="6900120" y="0"/>
            <a:ext cx="5292000" cy="1440000"/>
          </a:xfrm>
          <a:prstGeom prst="rect">
            <a:avLst/>
          </a:prstGeom>
          <a:ln w="0">
            <a:noFill/>
          </a:ln>
        </p:spPr>
      </p:pic>
      <p:sp>
        <p:nvSpPr>
          <p:cNvPr id="60" name="TextBox 59"/>
          <p:cNvSpPr txBox="1"/>
          <p:nvPr/>
        </p:nvSpPr>
        <p:spPr>
          <a:xfrm>
            <a:off x="3600000" y="1440000"/>
            <a:ext cx="6120000" cy="6022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>
              <a:buNone/>
            </a:pPr>
            <a:r>
              <a:rPr lang="en-NZ" sz="1800" b="0" strike="noStrike" spc="-1" dirty="0">
                <a:latin typeface="Arial"/>
              </a:rPr>
              <a:t>Products can be added and sales done through </a:t>
            </a:r>
            <a:r>
              <a:rPr lang="en-NZ" sz="1800" b="0" strike="noStrike" spc="-1" dirty="0" err="1">
                <a:latin typeface="Arial"/>
              </a:rPr>
              <a:t>Windcave</a:t>
            </a:r>
            <a:r>
              <a:rPr lang="en-NZ" sz="1800" b="0" strike="noStrike" spc="-1" dirty="0">
                <a:latin typeface="Arial"/>
              </a:rPr>
              <a:t> – event tickets, products and donations</a:t>
            </a:r>
          </a:p>
        </p:txBody>
      </p:sp>
      <p:pic>
        <p:nvPicPr>
          <p:cNvPr id="61" name="Picture 60"/>
          <p:cNvPicPr/>
          <p:nvPr/>
        </p:nvPicPr>
        <p:blipFill>
          <a:blip r:embed="rId3"/>
          <a:stretch/>
        </p:blipFill>
        <p:spPr>
          <a:xfrm>
            <a:off x="2700000" y="2340000"/>
            <a:ext cx="6793200" cy="3600000"/>
          </a:xfrm>
          <a:prstGeom prst="rect">
            <a:avLst/>
          </a:prstGeom>
          <a:ln w="0"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EC72E87-484A-77C8-6882-BF437725FE58}"/>
              </a:ext>
            </a:extLst>
          </p:cNvPr>
          <p:cNvSpPr txBox="1"/>
          <p:nvPr/>
        </p:nvSpPr>
        <p:spPr>
          <a:xfrm>
            <a:off x="219075" y="257175"/>
            <a:ext cx="2809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dirty="0"/>
              <a:t>PRODUCTS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itle 5"/>
          <p:cNvSpPr/>
          <p:nvPr/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67" name="Picture 66"/>
          <p:cNvPicPr/>
          <p:nvPr/>
        </p:nvPicPr>
        <p:blipFill>
          <a:blip r:embed="rId2"/>
          <a:stretch/>
        </p:blipFill>
        <p:spPr>
          <a:xfrm>
            <a:off x="6900120" y="0"/>
            <a:ext cx="5292000" cy="1440000"/>
          </a:xfrm>
          <a:prstGeom prst="rect">
            <a:avLst/>
          </a:prstGeom>
          <a:ln w="0">
            <a:noFill/>
          </a:ln>
        </p:spPr>
      </p:pic>
      <p:sp>
        <p:nvSpPr>
          <p:cNvPr id="68" name="TextBox 67"/>
          <p:cNvSpPr txBox="1"/>
          <p:nvPr/>
        </p:nvSpPr>
        <p:spPr>
          <a:xfrm>
            <a:off x="780120" y="365040"/>
            <a:ext cx="6120000" cy="858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>
              <a:buNone/>
            </a:pPr>
            <a:r>
              <a:rPr lang="en-NZ" sz="1800" b="0" strike="noStrike" spc="-1" dirty="0">
                <a:latin typeface="Arial"/>
              </a:rPr>
              <a:t>The Donations sub-system</a:t>
            </a:r>
          </a:p>
          <a:p>
            <a:pPr algn="ctr">
              <a:buNone/>
            </a:pPr>
            <a:r>
              <a:rPr lang="en-NZ" sz="1800" b="0" strike="noStrike" spc="-1" dirty="0">
                <a:latin typeface="Arial"/>
              </a:rPr>
              <a:t>Is also being established and used with the </a:t>
            </a:r>
            <a:r>
              <a:rPr lang="en-NZ" sz="1800" b="0" strike="noStrike" spc="-1" dirty="0" err="1">
                <a:latin typeface="Arial"/>
              </a:rPr>
              <a:t>nzfloods</a:t>
            </a:r>
            <a:r>
              <a:rPr lang="en-NZ" sz="1800" b="0" strike="noStrike" spc="-1" dirty="0">
                <a:latin typeface="Arial"/>
              </a:rPr>
              <a:t> appeal being a demonstration of the new capabilities</a:t>
            </a:r>
          </a:p>
        </p:txBody>
      </p:sp>
      <p:pic>
        <p:nvPicPr>
          <p:cNvPr id="69" name="Picture 68"/>
          <p:cNvPicPr/>
          <p:nvPr/>
        </p:nvPicPr>
        <p:blipFill>
          <a:blip r:embed="rId3"/>
          <a:stretch/>
        </p:blipFill>
        <p:spPr>
          <a:xfrm>
            <a:off x="180000" y="1440000"/>
            <a:ext cx="11653200" cy="2520000"/>
          </a:xfrm>
          <a:prstGeom prst="rect">
            <a:avLst/>
          </a:prstGeom>
          <a:ln w="0">
            <a:noFill/>
          </a:ln>
        </p:spPr>
      </p:pic>
      <p:pic>
        <p:nvPicPr>
          <p:cNvPr id="70" name="Picture 69"/>
          <p:cNvPicPr/>
          <p:nvPr/>
        </p:nvPicPr>
        <p:blipFill>
          <a:blip r:embed="rId4"/>
          <a:stretch/>
        </p:blipFill>
        <p:spPr>
          <a:xfrm>
            <a:off x="3639600" y="2880000"/>
            <a:ext cx="6440400" cy="3600000"/>
          </a:xfrm>
          <a:prstGeom prst="rect">
            <a:avLst/>
          </a:prstGeom>
          <a:ln w="0"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458E849-2EE1-2A2D-383E-5D790A5A8B5B}"/>
              </a:ext>
            </a:extLst>
          </p:cNvPr>
          <p:cNvSpPr txBox="1"/>
          <p:nvPr/>
        </p:nvSpPr>
        <p:spPr>
          <a:xfrm>
            <a:off x="180000" y="161925"/>
            <a:ext cx="2267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dirty="0"/>
              <a:t>DONATIONS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itle 7"/>
          <p:cNvSpPr/>
          <p:nvPr/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6" name="Picture 75"/>
          <p:cNvPicPr/>
          <p:nvPr/>
        </p:nvPicPr>
        <p:blipFill>
          <a:blip r:embed="rId2"/>
          <a:stretch/>
        </p:blipFill>
        <p:spPr>
          <a:xfrm>
            <a:off x="6900120" y="0"/>
            <a:ext cx="5292000" cy="1440000"/>
          </a:xfrm>
          <a:prstGeom prst="rect">
            <a:avLst/>
          </a:prstGeom>
          <a:ln w="0">
            <a:noFill/>
          </a:ln>
        </p:spPr>
      </p:pic>
      <p:sp>
        <p:nvSpPr>
          <p:cNvPr id="77" name="TextBox 76"/>
          <p:cNvSpPr txBox="1"/>
          <p:nvPr/>
        </p:nvSpPr>
        <p:spPr>
          <a:xfrm>
            <a:off x="3600000" y="1440000"/>
            <a:ext cx="6120000" cy="6022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>
              <a:buNone/>
            </a:pPr>
            <a:r>
              <a:rPr lang="en-NZ" sz="1800" b="0" strike="noStrike" spc="-1" dirty="0">
                <a:latin typeface="Arial"/>
              </a:rPr>
              <a:t>The inbuilt event management is being used to set up</a:t>
            </a:r>
          </a:p>
          <a:p>
            <a:pPr algn="ctr">
              <a:buNone/>
            </a:pPr>
            <a:r>
              <a:rPr lang="en-NZ" sz="1800" b="0" strike="noStrike" spc="-1" dirty="0">
                <a:latin typeface="Arial"/>
              </a:rPr>
              <a:t>and market events be it club meetings and events or district events</a:t>
            </a:r>
          </a:p>
        </p:txBody>
      </p:sp>
      <p:pic>
        <p:nvPicPr>
          <p:cNvPr id="78" name="Picture 77"/>
          <p:cNvPicPr/>
          <p:nvPr/>
        </p:nvPicPr>
        <p:blipFill>
          <a:blip r:embed="rId3"/>
          <a:stretch/>
        </p:blipFill>
        <p:spPr>
          <a:xfrm>
            <a:off x="1800000" y="2520000"/>
            <a:ext cx="8114400" cy="3600000"/>
          </a:xfrm>
          <a:prstGeom prst="rect">
            <a:avLst/>
          </a:prstGeom>
          <a:ln w="0"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F85C313-3C3B-67C9-507F-4F2607AE2958}"/>
              </a:ext>
            </a:extLst>
          </p:cNvPr>
          <p:cNvSpPr txBox="1"/>
          <p:nvPr/>
        </p:nvSpPr>
        <p:spPr>
          <a:xfrm>
            <a:off x="247650" y="190500"/>
            <a:ext cx="3124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dirty="0"/>
              <a:t>TICKETS/EVENTS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itle 7"/>
          <p:cNvSpPr/>
          <p:nvPr/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6" name="Picture 75"/>
          <p:cNvPicPr/>
          <p:nvPr/>
        </p:nvPicPr>
        <p:blipFill>
          <a:blip r:embed="rId2"/>
          <a:stretch/>
        </p:blipFill>
        <p:spPr>
          <a:xfrm>
            <a:off x="6900120" y="0"/>
            <a:ext cx="5292000" cy="1440000"/>
          </a:xfrm>
          <a:prstGeom prst="rect">
            <a:avLst/>
          </a:prstGeom>
          <a:ln w="0">
            <a:noFill/>
          </a:ln>
        </p:spPr>
      </p:pic>
      <p:sp>
        <p:nvSpPr>
          <p:cNvPr id="77" name="TextBox 76"/>
          <p:cNvSpPr txBox="1"/>
          <p:nvPr/>
        </p:nvSpPr>
        <p:spPr>
          <a:xfrm>
            <a:off x="2429568" y="1157328"/>
            <a:ext cx="6120000" cy="6022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>
              <a:buNone/>
            </a:pPr>
            <a:r>
              <a:rPr lang="en-NZ" sz="1800" b="0" strike="noStrike" spc="-1" dirty="0">
                <a:latin typeface="Arial"/>
              </a:rPr>
              <a:t>Full in built accounting system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2ACCA-662A-9FA1-FDF2-A0677C937F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38839"/>
            <a:ext cx="12192000" cy="21803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83F3F1A-E8BC-B4EB-9BD3-6FF1B3136F39}"/>
              </a:ext>
            </a:extLst>
          </p:cNvPr>
          <p:cNvSpPr txBox="1"/>
          <p:nvPr/>
        </p:nvSpPr>
        <p:spPr>
          <a:xfrm>
            <a:off x="695325" y="4686300"/>
            <a:ext cx="10877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dirty="0"/>
              <a:t>Accounting is part of the </a:t>
            </a:r>
            <a:r>
              <a:rPr lang="en-NZ" dirty="0" err="1"/>
              <a:t>Flectra</a:t>
            </a:r>
            <a:r>
              <a:rPr lang="en-NZ" dirty="0"/>
              <a:t> system (and included in the subscription) Its is especially useful for clubs who cant afford Xero.  It is an option for clubs to use and is not mandatory.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DB3BCF-5730-C90C-F1AF-59223AC36E5F}"/>
              </a:ext>
            </a:extLst>
          </p:cNvPr>
          <p:cNvSpPr txBox="1"/>
          <p:nvPr/>
        </p:nvSpPr>
        <p:spPr>
          <a:xfrm>
            <a:off x="114300" y="180975"/>
            <a:ext cx="3009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dirty="0"/>
              <a:t>ACCOUNTING</a:t>
            </a:r>
          </a:p>
        </p:txBody>
      </p:sp>
    </p:spTree>
    <p:extLst>
      <p:ext uri="{BB962C8B-B14F-4D97-AF65-F5344CB8AC3E}">
        <p14:creationId xmlns:p14="http://schemas.microsoft.com/office/powerpoint/2010/main" val="3862358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itle 6"/>
          <p:cNvSpPr/>
          <p:nvPr/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2" name="Picture 71"/>
          <p:cNvPicPr/>
          <p:nvPr/>
        </p:nvPicPr>
        <p:blipFill>
          <a:blip r:embed="rId2"/>
          <a:stretch/>
        </p:blipFill>
        <p:spPr>
          <a:xfrm>
            <a:off x="6900120" y="0"/>
            <a:ext cx="5292000" cy="1440000"/>
          </a:xfrm>
          <a:prstGeom prst="rect">
            <a:avLst/>
          </a:prstGeom>
          <a:ln w="0">
            <a:noFill/>
          </a:ln>
        </p:spPr>
      </p:pic>
      <p:sp>
        <p:nvSpPr>
          <p:cNvPr id="73" name="TextBox 72"/>
          <p:cNvSpPr txBox="1"/>
          <p:nvPr/>
        </p:nvSpPr>
        <p:spPr>
          <a:xfrm>
            <a:off x="3165784" y="828989"/>
            <a:ext cx="6120000" cy="10920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>
              <a:buNone/>
            </a:pPr>
            <a:r>
              <a:rPr lang="en-NZ" sz="1800" b="0" strike="noStrike" spc="-1" dirty="0">
                <a:latin typeface="Arial"/>
              </a:rPr>
              <a:t>Easy membership billing</a:t>
            </a:r>
          </a:p>
          <a:p>
            <a:pPr algn="ctr">
              <a:buNone/>
            </a:pPr>
            <a:r>
              <a:rPr lang="en-NZ" spc="-1" dirty="0">
                <a:latin typeface="Arial"/>
              </a:rPr>
              <a:t>With automatic billing on your terms</a:t>
            </a:r>
          </a:p>
          <a:p>
            <a:pPr algn="ctr">
              <a:buNone/>
            </a:pPr>
            <a:r>
              <a:rPr lang="en-NZ" sz="1800" b="0" strike="noStrike" spc="-1" dirty="0">
                <a:latin typeface="Arial"/>
              </a:rPr>
              <a:t>Keep track of members skills</a:t>
            </a:r>
            <a:r>
              <a:rPr lang="en-NZ" spc="-1" dirty="0">
                <a:latin typeface="Arial"/>
              </a:rPr>
              <a:t>, contact details, positions and roles.  Easily search for contacts.</a:t>
            </a:r>
            <a:endParaRPr lang="en-NZ" sz="1800" b="0" strike="noStrike" spc="-1" dirty="0">
              <a:latin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4099ED-58E1-C216-8D08-460BE5BB97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52618"/>
            <a:ext cx="12192000" cy="25527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CAA8BC3-9C3A-EF15-9690-61E1EDA359DB}"/>
              </a:ext>
            </a:extLst>
          </p:cNvPr>
          <p:cNvSpPr txBox="1"/>
          <p:nvPr/>
        </p:nvSpPr>
        <p:spPr>
          <a:xfrm>
            <a:off x="104775" y="200025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dirty="0"/>
              <a:t>MEMBERSHIP BILLING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itle 6"/>
          <p:cNvSpPr/>
          <p:nvPr/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2" name="Picture 71"/>
          <p:cNvPicPr/>
          <p:nvPr/>
        </p:nvPicPr>
        <p:blipFill>
          <a:blip r:embed="rId2"/>
          <a:stretch/>
        </p:blipFill>
        <p:spPr>
          <a:xfrm>
            <a:off x="6900120" y="0"/>
            <a:ext cx="5292000" cy="1440000"/>
          </a:xfrm>
          <a:prstGeom prst="rect">
            <a:avLst/>
          </a:prstGeom>
          <a:ln w="0">
            <a:noFill/>
          </a:ln>
        </p:spPr>
      </p:pic>
      <p:sp>
        <p:nvSpPr>
          <p:cNvPr id="73" name="TextBox 72"/>
          <p:cNvSpPr txBox="1"/>
          <p:nvPr/>
        </p:nvSpPr>
        <p:spPr>
          <a:xfrm>
            <a:off x="3165784" y="828989"/>
            <a:ext cx="6120000" cy="10920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>
              <a:buNone/>
            </a:pPr>
            <a:r>
              <a:rPr lang="en-NZ" sz="1800" b="0" strike="noStrike" spc="-1" dirty="0">
                <a:latin typeface="Arial"/>
              </a:rPr>
              <a:t>Mailing lists for easy marketing.</a:t>
            </a:r>
          </a:p>
          <a:p>
            <a:pPr algn="ctr">
              <a:buNone/>
            </a:pPr>
            <a:r>
              <a:rPr lang="en-NZ" spc="-1" dirty="0">
                <a:latin typeface="Arial"/>
              </a:rPr>
              <a:t>SMS (text messaging) coming with the Dashboard Project</a:t>
            </a:r>
            <a:endParaRPr lang="en-NZ" sz="1800" b="0" strike="noStrike" spc="-1" dirty="0">
              <a:latin typeface="Arial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E9CC7A-64EF-670A-1D94-AA4A686E97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6066" y="2054520"/>
            <a:ext cx="7339867" cy="48034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648ED00-C543-08CB-CFD5-F54EE5B3F866}"/>
              </a:ext>
            </a:extLst>
          </p:cNvPr>
          <p:cNvSpPr txBox="1"/>
          <p:nvPr/>
        </p:nvSpPr>
        <p:spPr>
          <a:xfrm>
            <a:off x="114300" y="228600"/>
            <a:ext cx="2867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dirty="0"/>
              <a:t>COMMUNICATION</a:t>
            </a:r>
          </a:p>
        </p:txBody>
      </p:sp>
    </p:spTree>
    <p:extLst>
      <p:ext uri="{BB962C8B-B14F-4D97-AF65-F5344CB8AC3E}">
        <p14:creationId xmlns:p14="http://schemas.microsoft.com/office/powerpoint/2010/main" val="38987786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itle 6"/>
          <p:cNvSpPr/>
          <p:nvPr/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2" name="Picture 71"/>
          <p:cNvPicPr/>
          <p:nvPr/>
        </p:nvPicPr>
        <p:blipFill>
          <a:blip r:embed="rId2"/>
          <a:stretch/>
        </p:blipFill>
        <p:spPr>
          <a:xfrm>
            <a:off x="6900120" y="0"/>
            <a:ext cx="5292000" cy="1440000"/>
          </a:xfrm>
          <a:prstGeom prst="rect">
            <a:avLst/>
          </a:prstGeom>
          <a:ln w="0">
            <a:noFill/>
          </a:ln>
        </p:spPr>
      </p:pic>
      <p:sp>
        <p:nvSpPr>
          <p:cNvPr id="73" name="TextBox 72"/>
          <p:cNvSpPr txBox="1"/>
          <p:nvPr/>
        </p:nvSpPr>
        <p:spPr>
          <a:xfrm>
            <a:off x="3600000" y="1440000"/>
            <a:ext cx="6120000" cy="6022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>
              <a:buNone/>
            </a:pPr>
            <a:r>
              <a:rPr lang="en-NZ" sz="1800" b="0" strike="noStrike" spc="-1">
                <a:latin typeface="Arial"/>
              </a:rPr>
              <a:t>The inbuilt Helpdesk functions is being used to address  specific requests</a:t>
            </a:r>
          </a:p>
        </p:txBody>
      </p:sp>
      <p:pic>
        <p:nvPicPr>
          <p:cNvPr id="74" name="Picture 73"/>
          <p:cNvPicPr/>
          <p:nvPr/>
        </p:nvPicPr>
        <p:blipFill>
          <a:blip r:embed="rId3"/>
          <a:stretch/>
        </p:blipFill>
        <p:spPr>
          <a:xfrm>
            <a:off x="1926000" y="2520000"/>
            <a:ext cx="8874000" cy="3600000"/>
          </a:xfrm>
          <a:prstGeom prst="rect">
            <a:avLst/>
          </a:prstGeom>
          <a:ln w="0"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7B3B11-971A-FBCC-9B3A-73210F787372}"/>
              </a:ext>
            </a:extLst>
          </p:cNvPr>
          <p:cNvSpPr txBox="1"/>
          <p:nvPr/>
        </p:nvSpPr>
        <p:spPr>
          <a:xfrm>
            <a:off x="228600" y="228600"/>
            <a:ext cx="2562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dirty="0"/>
              <a:t>HELPDESK</a:t>
            </a:r>
          </a:p>
        </p:txBody>
      </p:sp>
    </p:spTree>
    <p:extLst>
      <p:ext uri="{BB962C8B-B14F-4D97-AF65-F5344CB8AC3E}">
        <p14:creationId xmlns:p14="http://schemas.microsoft.com/office/powerpoint/2010/main" val="28673254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itle 6"/>
          <p:cNvSpPr/>
          <p:nvPr/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2" name="Picture 71"/>
          <p:cNvPicPr/>
          <p:nvPr/>
        </p:nvPicPr>
        <p:blipFill>
          <a:blip r:embed="rId2"/>
          <a:stretch/>
        </p:blipFill>
        <p:spPr>
          <a:xfrm>
            <a:off x="6900120" y="0"/>
            <a:ext cx="5292000" cy="1440000"/>
          </a:xfrm>
          <a:prstGeom prst="rect">
            <a:avLst/>
          </a:prstGeom>
          <a:ln w="0">
            <a:noFill/>
          </a:ln>
        </p:spPr>
      </p:pic>
      <p:sp>
        <p:nvSpPr>
          <p:cNvPr id="73" name="TextBox 72"/>
          <p:cNvSpPr txBox="1"/>
          <p:nvPr/>
        </p:nvSpPr>
        <p:spPr>
          <a:xfrm>
            <a:off x="3426120" y="947904"/>
            <a:ext cx="6120000" cy="6022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>
              <a:buNone/>
            </a:pPr>
            <a:r>
              <a:rPr lang="en-NZ" sz="1800" b="0" strike="noStrike" spc="-1" dirty="0">
                <a:latin typeface="Arial"/>
              </a:rPr>
              <a:t>Dashboard Project – awaiting funding </a:t>
            </a:r>
          </a:p>
          <a:p>
            <a:pPr algn="ctr">
              <a:buNone/>
            </a:pPr>
            <a:r>
              <a:rPr lang="en-NZ" spc="-1" dirty="0">
                <a:latin typeface="Arial"/>
              </a:rPr>
              <a:t>Will provide a simple day-to-day member experience allowing members to communicate about meetings and projects, sort out catering and speakers, check Rotary calendars, update contact details and view communications (just to name a few) all from one easy to use screen.</a:t>
            </a:r>
            <a:r>
              <a:rPr lang="en-NZ" sz="1800" b="0" strike="noStrike" spc="-1" dirty="0">
                <a:latin typeface="Arial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D701A1-D8A1-5624-BBE8-D6CBF8E6B9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4493" y="3271677"/>
            <a:ext cx="6020640" cy="335326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9D28B02-4915-51C2-04C4-CD1FF86E1D4D}"/>
              </a:ext>
            </a:extLst>
          </p:cNvPr>
          <p:cNvSpPr txBox="1"/>
          <p:nvPr/>
        </p:nvSpPr>
        <p:spPr>
          <a:xfrm>
            <a:off x="114300" y="133350"/>
            <a:ext cx="247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dirty="0"/>
              <a:t>DASHBOARD</a:t>
            </a:r>
          </a:p>
        </p:txBody>
      </p:sp>
    </p:spTree>
    <p:extLst>
      <p:ext uri="{BB962C8B-B14F-4D97-AF65-F5344CB8AC3E}">
        <p14:creationId xmlns:p14="http://schemas.microsoft.com/office/powerpoint/2010/main" val="27162080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itle 6"/>
          <p:cNvSpPr/>
          <p:nvPr/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2" name="Picture 71"/>
          <p:cNvPicPr/>
          <p:nvPr/>
        </p:nvPicPr>
        <p:blipFill>
          <a:blip r:embed="rId2"/>
          <a:stretch/>
        </p:blipFill>
        <p:spPr>
          <a:xfrm>
            <a:off x="6900120" y="0"/>
            <a:ext cx="5292000" cy="1440000"/>
          </a:xfrm>
          <a:prstGeom prst="rect">
            <a:avLst/>
          </a:prstGeom>
          <a:ln w="0">
            <a:noFill/>
          </a:ln>
        </p:spPr>
      </p:pic>
      <p:sp>
        <p:nvSpPr>
          <p:cNvPr id="73" name="TextBox 72"/>
          <p:cNvSpPr txBox="1"/>
          <p:nvPr/>
        </p:nvSpPr>
        <p:spPr>
          <a:xfrm>
            <a:off x="3426120" y="947904"/>
            <a:ext cx="6120000" cy="481985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>
              <a:buNone/>
            </a:pPr>
            <a:r>
              <a:rPr lang="en-NZ" sz="4400" b="0" strike="noStrike" spc="-1" dirty="0">
                <a:latin typeface="Arial"/>
              </a:rPr>
              <a:t>Where to from here?</a:t>
            </a:r>
          </a:p>
          <a:p>
            <a:pPr algn="ctr">
              <a:buNone/>
            </a:pPr>
            <a:endParaRPr lang="en-NZ" spc="-1" dirty="0">
              <a:latin typeface="Arial"/>
            </a:endParaRPr>
          </a:p>
          <a:p>
            <a:pPr algn="ctr">
              <a:buNone/>
            </a:pPr>
            <a:r>
              <a:rPr lang="en-NZ" sz="1800" b="0" strike="noStrike" spc="-1" dirty="0">
                <a:latin typeface="Arial"/>
              </a:rPr>
              <a:t>To start your clubs onboarding or if you have any further questions then file a helpdesk ticket at </a:t>
            </a:r>
            <a:r>
              <a:rPr lang="en-NZ" sz="1800" b="0" strike="noStrike" spc="-1" dirty="0" err="1">
                <a:latin typeface="Arial"/>
                <a:hlinkClick r:id="rId3"/>
              </a:rPr>
              <a:t>rotaryoceania.zone</a:t>
            </a:r>
            <a:r>
              <a:rPr lang="en-NZ" sz="1800" b="0" strike="noStrike" spc="-1" dirty="0">
                <a:latin typeface="Arial"/>
                <a:hlinkClick r:id="rId3"/>
              </a:rPr>
              <a:t>/helpdesk-form</a:t>
            </a:r>
            <a:endParaRPr lang="en-NZ" sz="1800" b="0" strike="noStrike" spc="-1" dirty="0">
              <a:latin typeface="Arial"/>
            </a:endParaRPr>
          </a:p>
          <a:p>
            <a:pPr algn="ctr">
              <a:buNone/>
            </a:pPr>
            <a:endParaRPr lang="en-NZ" spc="-1" dirty="0">
              <a:latin typeface="Arial"/>
            </a:endParaRPr>
          </a:p>
          <a:p>
            <a:pPr algn="ctr">
              <a:buNone/>
            </a:pPr>
            <a:r>
              <a:rPr lang="en-NZ" sz="1800" b="0" strike="noStrike" spc="-1" dirty="0">
                <a:latin typeface="Arial"/>
              </a:rPr>
              <a:t>To donate to the Future of Rotary through the Dashboard Project click </a:t>
            </a:r>
            <a:r>
              <a:rPr lang="en-NZ" sz="1800" b="0" strike="noStrike" spc="-1" dirty="0">
                <a:latin typeface="Arial"/>
                <a:hlinkClick r:id="rId4"/>
              </a:rPr>
              <a:t>here </a:t>
            </a:r>
            <a:endParaRPr lang="en-NZ" sz="1800" b="0" strike="noStrike" spc="-1" dirty="0">
              <a:latin typeface="Arial"/>
            </a:endParaRPr>
          </a:p>
          <a:p>
            <a:pPr algn="ctr">
              <a:buNone/>
            </a:pPr>
            <a:endParaRPr lang="en-NZ" spc="-1" dirty="0">
              <a:latin typeface="Arial"/>
            </a:endParaRPr>
          </a:p>
          <a:p>
            <a:pPr algn="ctr">
              <a:buNone/>
            </a:pPr>
            <a:r>
              <a:rPr lang="en-NZ" sz="1800" b="0" strike="noStrike" spc="-1" dirty="0">
                <a:latin typeface="Arial"/>
              </a:rPr>
              <a:t>If you would like to volunteer to join our implementation and ongoing support team please email</a:t>
            </a:r>
          </a:p>
          <a:p>
            <a:pPr algn="ctr">
              <a:buNone/>
            </a:pPr>
            <a:r>
              <a:rPr lang="en-NZ" spc="-1" dirty="0">
                <a:latin typeface="Arial"/>
                <a:hlinkClick r:id="rId5"/>
              </a:rPr>
              <a:t>Operations-manager@rotaryoceania.com</a:t>
            </a:r>
            <a:endParaRPr lang="en-NZ" spc="-1" dirty="0">
              <a:latin typeface="Arial"/>
            </a:endParaRPr>
          </a:p>
          <a:p>
            <a:pPr algn="ctr">
              <a:buNone/>
            </a:pPr>
            <a:endParaRPr lang="en-NZ" sz="1800" b="0" strike="noStrike" spc="-1" dirty="0">
              <a:latin typeface="Arial"/>
            </a:endParaRPr>
          </a:p>
          <a:p>
            <a:pPr algn="ctr">
              <a:buNone/>
            </a:pPr>
            <a:endParaRPr lang="en-NZ" spc="-1" dirty="0">
              <a:latin typeface="Arial"/>
            </a:endParaRPr>
          </a:p>
          <a:p>
            <a:pPr algn="ctr">
              <a:buNone/>
            </a:pPr>
            <a:endParaRPr lang="en-NZ" spc="-1" dirty="0">
              <a:latin typeface="Arial"/>
            </a:endParaRPr>
          </a:p>
          <a:p>
            <a:pPr algn="ctr">
              <a:buNone/>
            </a:pPr>
            <a:r>
              <a:rPr lang="en-NZ" sz="1800" b="0" strike="noStrike" spc="-1" dirty="0">
                <a:latin typeface="Arial"/>
              </a:rPr>
              <a:t>If you are a web designer or have an accounting backgroun</a:t>
            </a:r>
            <a:r>
              <a:rPr lang="en-NZ" spc="-1" dirty="0">
                <a:latin typeface="Arial"/>
              </a:rPr>
              <a:t>d and wish to be available to assist clubs where required for a small remuneration please email </a:t>
            </a:r>
            <a:endParaRPr lang="en-NZ" sz="1800" b="0" strike="noStrike" spc="-1" dirty="0">
              <a:latin typeface="Arial"/>
            </a:endParaRPr>
          </a:p>
          <a:p>
            <a:pPr algn="ctr"/>
            <a:r>
              <a:rPr lang="en-NZ" spc="-1" dirty="0">
                <a:latin typeface="Arial"/>
                <a:hlinkClick r:id="rId5"/>
              </a:rPr>
              <a:t>Operations-manager@rotaryoceania.com</a:t>
            </a:r>
            <a:endParaRPr lang="en-NZ" spc="-1" dirty="0">
              <a:latin typeface="Arial"/>
            </a:endParaRPr>
          </a:p>
          <a:p>
            <a:pPr algn="ctr">
              <a:buNone/>
            </a:pPr>
            <a:endParaRPr lang="en-NZ" spc="-1" dirty="0">
              <a:latin typeface="Arial"/>
            </a:endParaRPr>
          </a:p>
          <a:p>
            <a:pPr algn="ctr">
              <a:buNone/>
            </a:pPr>
            <a:endParaRPr lang="en-NZ" sz="1800" b="0" strike="noStrike" spc="-1" dirty="0">
              <a:latin typeface="Arial"/>
            </a:endParaRPr>
          </a:p>
          <a:p>
            <a:pPr algn="ctr">
              <a:buNone/>
            </a:pPr>
            <a:endParaRPr lang="en-NZ" spc="-1" dirty="0">
              <a:latin typeface="Arial"/>
            </a:endParaRPr>
          </a:p>
          <a:p>
            <a:pPr algn="ctr">
              <a:buNone/>
            </a:pPr>
            <a:endParaRPr lang="en-NZ" sz="18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94003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4454</TotalTime>
  <Words>440</Words>
  <Application>Microsoft Office PowerPoint</Application>
  <PresentationFormat>Widescreen</PresentationFormat>
  <Paragraphs>55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Symbol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ROZOPS ?</dc:title>
  <dc:subject/>
  <dc:creator>Jan and Richard</dc:creator>
  <dc:description/>
  <cp:lastModifiedBy>kirsten hawke</cp:lastModifiedBy>
  <cp:revision>44</cp:revision>
  <dcterms:created xsi:type="dcterms:W3CDTF">2020-09-16T20:03:02Z</dcterms:created>
  <dcterms:modified xsi:type="dcterms:W3CDTF">2023-08-03T02:09:18Z</dcterms:modified>
  <dc:language>en-NZ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Widescreen</vt:lpwstr>
  </property>
  <property fmtid="{D5CDD505-2E9C-101B-9397-08002B2CF9AE}" pid="3" name="Slides">
    <vt:r8>4</vt:r8>
  </property>
</Properties>
</file>